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76" r:id="rId3"/>
    <p:sldId id="258" r:id="rId4"/>
    <p:sldId id="265" r:id="rId5"/>
    <p:sldId id="266" r:id="rId6"/>
    <p:sldId id="267" r:id="rId7"/>
    <p:sldId id="273" r:id="rId8"/>
    <p:sldId id="259" r:id="rId9"/>
    <p:sldId id="260" r:id="rId10"/>
    <p:sldId id="261" r:id="rId11"/>
    <p:sldId id="262" r:id="rId12"/>
    <p:sldId id="263" r:id="rId13"/>
    <p:sldId id="274" r:id="rId14"/>
    <p:sldId id="268" r:id="rId15"/>
    <p:sldId id="269" r:id="rId16"/>
    <p:sldId id="270" r:id="rId17"/>
    <p:sldId id="271" r:id="rId18"/>
    <p:sldId id="272" r:id="rId19"/>
    <p:sldId id="275" r:id="rId20"/>
    <p:sldId id="264" r:id="rId21"/>
  </p:sldIdLst>
  <p:sldSz cx="9144000" cy="5143500" type="screen16x9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4">
          <p15:clr>
            <a:srgbClr val="A4A3A4"/>
          </p15:clr>
        </p15:guide>
        <p15:guide id="2" orient="horz" pos="1904">
          <p15:clr>
            <a:srgbClr val="A4A3A4"/>
          </p15:clr>
        </p15:guide>
        <p15:guide id="3" orient="horz" pos="2969">
          <p15:clr>
            <a:srgbClr val="A4A3A4"/>
          </p15:clr>
        </p15:guide>
        <p15:guide id="4" pos="2878">
          <p15:clr>
            <a:srgbClr val="A4A3A4"/>
          </p15:clr>
        </p15:guide>
        <p15:guide id="5" pos="292">
          <p15:clr>
            <a:srgbClr val="A4A3A4"/>
          </p15:clr>
        </p15:guide>
        <p15:guide id="6" pos="5474">
          <p15:clr>
            <a:srgbClr val="A4A3A4"/>
          </p15:clr>
        </p15:guide>
        <p15:guide id="7" pos="4178">
          <p15:clr>
            <a:srgbClr val="A4A3A4"/>
          </p15:clr>
        </p15:guide>
        <p15:guide id="8" pos="1594">
          <p15:clr>
            <a:srgbClr val="A4A3A4"/>
          </p15:clr>
        </p15:guide>
        <p15:guide id="9" pos="2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Dunmire" initials="SD" lastIdx="1" clrIdx="0">
    <p:extLst>
      <p:ext uri="{19B8F6BF-5375-455C-9EA6-DF929625EA0E}">
        <p15:presenceInfo xmlns:p15="http://schemas.microsoft.com/office/powerpoint/2012/main" userId="S::sdunmire@epsdenver.com::352e8418-533b-4ed9-85f3-84c02c3eae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6828"/>
    <a:srgbClr val="254061"/>
    <a:srgbClr val="404040"/>
    <a:srgbClr val="7F7F7F"/>
    <a:srgbClr val="8792AF"/>
    <a:srgbClr val="3E4797"/>
    <a:srgbClr val="B3824D"/>
    <a:srgbClr val="40465B"/>
    <a:srgbClr val="A3A5B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8" autoAdjust="0"/>
    <p:restoredTop sz="94420" autoAdjust="0"/>
  </p:normalViewPr>
  <p:slideViewPr>
    <p:cSldViewPr snapToGrid="0">
      <p:cViewPr varScale="1">
        <p:scale>
          <a:sx n="83" d="100"/>
          <a:sy n="83" d="100"/>
        </p:scale>
        <p:origin x="516" y="52"/>
      </p:cViewPr>
      <p:guideLst>
        <p:guide orient="horz" pos="764"/>
        <p:guide orient="horz" pos="1904"/>
        <p:guide orient="horz" pos="2969"/>
        <p:guide pos="2878"/>
        <p:guide pos="292"/>
        <p:guide pos="5474"/>
        <p:guide pos="4178"/>
        <p:guide pos="1594"/>
        <p:guide pos="2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744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t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b" anchorCtr="0" compatLnSpc="1">
            <a:prstTxWarp prst="textNoShape">
              <a:avLst/>
            </a:prstTxWarp>
          </a:bodyPr>
          <a:lstStyle>
            <a:lvl1pPr defTabSz="908050"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96" tIns="45398" rIns="90796" bIns="4539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/>
            </a:lvl1pPr>
          </a:lstStyle>
          <a:p>
            <a:fld id="{14BB515E-457C-4AD2-BFA6-47013A197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2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6575" cy="418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5" rIns="93312" bIns="4665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B6308603-FAAB-4107-92FE-2A1DF95C85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7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6565" y="1352550"/>
            <a:ext cx="4419627" cy="1247775"/>
          </a:xfrm>
        </p:spPr>
        <p:txBody>
          <a:bodyPr/>
          <a:lstStyle>
            <a:lvl1pPr>
              <a:defRPr sz="3200" b="0" baseline="0">
                <a:solidFill>
                  <a:srgbClr val="25406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55085" y="1355024"/>
            <a:ext cx="3469840" cy="1245302"/>
          </a:xfrm>
        </p:spPr>
        <p:txBody>
          <a:bodyPr anchor="ctr"/>
          <a:lstStyle>
            <a:lvl1pPr marL="0" indent="0" algn="l">
              <a:buNone/>
              <a:defRPr sz="1600" b="0" cap="none" baseline="0">
                <a:solidFill>
                  <a:srgbClr val="AD682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/>
              <a:t>CLICK TO EDIT MASTER SUBTITLE STYLE</a:t>
            </a: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670560" y="4553748"/>
            <a:ext cx="3771011" cy="48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716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Economic &amp; Planning Systems, Inc.</a:t>
            </a:r>
            <a:endParaRPr lang="en-US" sz="1100" dirty="0"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i="1" spc="175" baseline="0" dirty="0">
                <a:solidFill>
                  <a:srgbClr val="AD6828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The Economics of Land Use</a:t>
            </a:r>
            <a:endParaRPr lang="en-US" sz="1100" baseline="0" dirty="0">
              <a:solidFill>
                <a:srgbClr val="AD6828"/>
              </a:solidFill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</p:txBody>
      </p:sp>
      <p:sp>
        <p:nvSpPr>
          <p:cNvPr id="8" name="Text Box 2"/>
          <p:cNvSpPr txBox="1">
            <a:spLocks noChangeAspect="1" noChangeArrowheads="1"/>
          </p:cNvSpPr>
          <p:nvPr userDrawn="1"/>
        </p:nvSpPr>
        <p:spPr bwMode="auto">
          <a:xfrm>
            <a:off x="6088380" y="4549126"/>
            <a:ext cx="28841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0" bIns="45720" anchor="t" anchorCtr="0">
            <a:noAutofit/>
          </a:bodyPr>
          <a:lstStyle/>
          <a:p>
            <a:pPr marL="0" marR="0" algn="r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730 17</a:t>
            </a:r>
            <a:r>
              <a:rPr lang="en-US" sz="900" baseline="300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th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Street, Suite 630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Denver, CO 80202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303.623.3557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www.epsys.com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61AB766-3963-495F-9CFD-A5B3E0647E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1" y="4463415"/>
            <a:ext cx="521942" cy="521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4435392"/>
          </a:xfrm>
          <a:prstGeom prst="rect">
            <a:avLst/>
          </a:prstGeom>
          <a:solidFill>
            <a:srgbClr val="254061"/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8162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 panose="020B060203050402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0" marR="0" lvl="0" indent="0" algn="ctr" defTabSz="8162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 panose="020B060203050402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6566" y="1350963"/>
            <a:ext cx="4419626" cy="1266825"/>
          </a:xfrm>
        </p:spPr>
        <p:txBody>
          <a:bodyPr/>
          <a:lstStyle>
            <a:lvl1pPr>
              <a:defRPr sz="3200" b="0" baseline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48822" y="1350963"/>
            <a:ext cx="3466578" cy="1266825"/>
          </a:xfrm>
        </p:spPr>
        <p:txBody>
          <a:bodyPr anchor="ctr"/>
          <a:lstStyle>
            <a:lvl1pPr marL="0" indent="0" algn="l">
              <a:buNone/>
              <a:defRPr sz="1600" b="0" baseline="0">
                <a:solidFill>
                  <a:schemeClr val="bg1">
                    <a:lumMod val="8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/>
              <a:t>CLICK TO EDIT MASTER SUBTITLE STYLE</a:t>
            </a:r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670560" y="4553748"/>
            <a:ext cx="3771011" cy="48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3716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Economic &amp; Planning Systems, Inc.</a:t>
            </a:r>
            <a:endParaRPr lang="en-US" sz="1100" dirty="0"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i="1" spc="175" baseline="0" dirty="0">
                <a:solidFill>
                  <a:srgbClr val="AD6828"/>
                </a:solidFill>
                <a:effectLst/>
                <a:latin typeface="Lucida Sans Unicode" panose="020B0602030504020204" pitchFamily="34" charset="0"/>
                <a:ea typeface="Calibri"/>
                <a:cs typeface="Lucida Sans Unicode" panose="020B0602030504020204" pitchFamily="34" charset="0"/>
              </a:rPr>
              <a:t>The Economics of Land Use</a:t>
            </a:r>
            <a:endParaRPr lang="en-US" sz="1100" baseline="0" dirty="0">
              <a:solidFill>
                <a:srgbClr val="AD6828"/>
              </a:solidFill>
              <a:effectLst/>
              <a:latin typeface="Lucida Sans Unicode" panose="020B0602030504020204" pitchFamily="34" charset="0"/>
              <a:ea typeface="Calibri"/>
              <a:cs typeface="Lucida Sans Unicode" panose="020B0602030504020204" pitchFamily="34" charset="0"/>
            </a:endParaRPr>
          </a:p>
        </p:txBody>
      </p:sp>
      <p:sp>
        <p:nvSpPr>
          <p:cNvPr id="8" name="Text Box 2"/>
          <p:cNvSpPr txBox="1">
            <a:spLocks noChangeAspect="1" noChangeArrowheads="1"/>
          </p:cNvSpPr>
          <p:nvPr userDrawn="1"/>
        </p:nvSpPr>
        <p:spPr bwMode="auto">
          <a:xfrm>
            <a:off x="6088380" y="4549126"/>
            <a:ext cx="28841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0" bIns="45720" anchor="t" anchorCtr="0">
            <a:noAutofit/>
          </a:bodyPr>
          <a:lstStyle/>
          <a:p>
            <a:pPr marL="0" marR="0" algn="r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730 17</a:t>
            </a:r>
            <a:r>
              <a:rPr lang="en-US" sz="900" baseline="300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th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Street, Suite 630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Denver, CO 80202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303.623.3557  </a:t>
            </a:r>
            <a:r>
              <a:rPr lang="en-US" sz="700" cap="none" baseline="15000" dirty="0">
                <a:solidFill>
                  <a:srgbClr val="AD6828"/>
                </a:solidFill>
                <a:effectLst/>
                <a:latin typeface="Wingdings" panose="05000000000000000000" pitchFamily="2" charset="2"/>
                <a:ea typeface="Calibri"/>
                <a:cs typeface="Times New Roman"/>
              </a:rPr>
              <a:t>n</a:t>
            </a:r>
            <a:r>
              <a:rPr lang="en-US" sz="900" dirty="0">
                <a:solidFill>
                  <a:srgbClr val="40465B"/>
                </a:solidFill>
                <a:effectLst/>
                <a:latin typeface="Calibri"/>
                <a:ea typeface="Calibri"/>
                <a:cs typeface="Times New Roman"/>
              </a:rPr>
              <a:t>  www.epsys.com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1551C49-28F3-4BE0-ACF8-6F27F7B073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1" y="4463415"/>
            <a:ext cx="521942" cy="52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9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81940"/>
            <a:ext cx="8229600" cy="384048"/>
          </a:xfrm>
        </p:spPr>
        <p:txBody>
          <a:bodyPr lIns="0"/>
          <a:lstStyle>
            <a:lvl1pPr>
              <a:defRPr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49"/>
            <a:ext cx="8229600" cy="3481785"/>
          </a:xfrm>
        </p:spPr>
        <p:txBody>
          <a:bodyPr/>
          <a:lstStyle>
            <a:lvl1pPr marL="228600" indent="-225425">
              <a:spcBef>
                <a:spcPts val="1200"/>
              </a:spcBef>
              <a:defRPr sz="1600" baseline="0">
                <a:solidFill>
                  <a:srgbClr val="404040"/>
                </a:solidFill>
              </a:defRPr>
            </a:lvl1pPr>
            <a:lvl2pPr>
              <a:defRPr sz="1400" baseline="0">
                <a:solidFill>
                  <a:srgbClr val="404040"/>
                </a:solidFill>
              </a:defRPr>
            </a:lvl2pPr>
            <a:lvl3pPr>
              <a:defRPr sz="1200" baseline="0">
                <a:solidFill>
                  <a:srgbClr val="404040"/>
                </a:solidFill>
              </a:defRPr>
            </a:lvl3pPr>
            <a:lvl4pPr>
              <a:defRPr sz="1100" baseline="0">
                <a:solidFill>
                  <a:srgbClr val="404040"/>
                </a:solidFill>
              </a:defRPr>
            </a:lvl4pPr>
            <a:lvl5pPr>
              <a:defRPr sz="1100" baseline="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747078"/>
            <a:ext cx="8229600" cy="301752"/>
          </a:xfrm>
        </p:spPr>
        <p:txBody>
          <a:bodyPr lIns="0" anchor="ctr" anchorCtr="0"/>
          <a:lstStyle>
            <a:lvl1pPr marL="0" indent="0">
              <a:buNone/>
              <a:defRPr sz="1600" b="0" cap="all" baseline="0">
                <a:solidFill>
                  <a:srgbClr val="AD6828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lvl="0"/>
            <a:r>
              <a:rPr lang="en-US" dirty="0"/>
              <a:t>CLICK TO EDIT SUBHEADING</a:t>
            </a:r>
          </a:p>
        </p:txBody>
      </p:sp>
    </p:spTree>
    <p:extLst>
      <p:ext uri="{BB962C8B-B14F-4D97-AF65-F5344CB8AC3E}">
        <p14:creationId xmlns:p14="http://schemas.microsoft.com/office/powerpoint/2010/main" val="104011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4380"/>
            <a:ext cx="8229600" cy="3940255"/>
          </a:xfrm>
        </p:spPr>
        <p:txBody>
          <a:bodyPr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60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457200" y="3265692"/>
            <a:ext cx="8229365" cy="18288"/>
            <a:chOff x="457200" y="3265692"/>
            <a:chExt cx="8229365" cy="18288"/>
          </a:xfrm>
        </p:grpSpPr>
        <p:sp>
          <p:nvSpPr>
            <p:cNvPr id="10" name="Rectangle 9"/>
            <p:cNvSpPr/>
            <p:nvPr/>
          </p:nvSpPr>
          <p:spPr>
            <a:xfrm>
              <a:off x="457200" y="3265692"/>
              <a:ext cx="2743200" cy="18288"/>
            </a:xfrm>
            <a:prstGeom prst="rect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165" y="3265692"/>
              <a:ext cx="5486400" cy="182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209550"/>
            <a:ext cx="79375" cy="762000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305176"/>
            <a:ext cx="8229600" cy="471177"/>
          </a:xfrm>
          <a:noFill/>
        </p:spPr>
        <p:txBody>
          <a:bodyPr anchor="ctr" anchorCtr="0"/>
          <a:lstStyle>
            <a:lvl1pPr algn="l">
              <a:defRPr sz="1800" b="0" cap="all">
                <a:solidFill>
                  <a:srgbClr val="AD6828"/>
                </a:solidFill>
              </a:defRPr>
            </a:lvl1pPr>
          </a:lstStyle>
          <a:p>
            <a:r>
              <a:rPr lang="en-US" dirty="0"/>
              <a:t>Click to edit Section </a:t>
            </a:r>
            <a:r>
              <a:rPr lang="en-US" dirty="0" err="1"/>
              <a:t>subHeading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704191"/>
            <a:ext cx="8229600" cy="579789"/>
          </a:xfrm>
          <a:noFill/>
        </p:spPr>
        <p:txBody>
          <a:bodyPr lIns="0" anchor="ctr" anchorCtr="0"/>
          <a:lstStyle>
            <a:lvl1pPr marL="0" indent="0">
              <a:buNone/>
              <a:defRPr sz="2400" b="0" cap="all" baseline="0">
                <a:solidFill>
                  <a:srgbClr val="25406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1669493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094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64"/>
            <a:ext cx="8229600" cy="384048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2850"/>
            <a:ext cx="4038600" cy="3487166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2850"/>
            <a:ext cx="4041648" cy="3487166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749808"/>
            <a:ext cx="8229600" cy="301752"/>
          </a:xfrm>
        </p:spPr>
        <p:txBody>
          <a:bodyPr lIns="0" anchor="ctr" anchorCtr="0"/>
          <a:lstStyle>
            <a:lvl1pPr marL="0" indent="0">
              <a:buNone/>
              <a:defRPr sz="1600" b="0" i="0" cap="all" baseline="0">
                <a:solidFill>
                  <a:srgbClr val="AD6828"/>
                </a:solidFill>
              </a:defRPr>
            </a:lvl1pPr>
          </a:lstStyle>
          <a:p>
            <a:pPr lvl="0"/>
            <a:r>
              <a:rPr lang="en-US" dirty="0"/>
              <a:t>Click to edit subheading</a:t>
            </a:r>
          </a:p>
        </p:txBody>
      </p:sp>
    </p:spTree>
    <p:extLst>
      <p:ext uri="{BB962C8B-B14F-4D97-AF65-F5344CB8AC3E}">
        <p14:creationId xmlns:p14="http://schemas.microsoft.com/office/powerpoint/2010/main" val="38419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64"/>
            <a:ext cx="8229600" cy="3840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58952"/>
            <a:ext cx="4038600" cy="3941064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58952"/>
            <a:ext cx="4041648" cy="3941064"/>
          </a:xfrm>
        </p:spPr>
        <p:txBody>
          <a:bodyPr/>
          <a:lstStyle>
            <a:lvl1pPr>
              <a:spcBef>
                <a:spcPts val="1200"/>
              </a:spcBef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7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57200" y="4835921"/>
            <a:ext cx="292417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7909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>
            <a:spAutoFit/>
          </a:bodyPr>
          <a:lstStyle/>
          <a:p>
            <a:r>
              <a:rPr lang="en-US" sz="800" i="0" kern="1200" dirty="0"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Economic</a:t>
            </a:r>
            <a:r>
              <a:rPr lang="en-US" sz="800" i="0" kern="1200" baseline="0" dirty="0">
                <a:solidFill>
                  <a:schemeClr val="bg1">
                    <a:lumMod val="50000"/>
                  </a:schemeClr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 &amp; Planning </a:t>
            </a:r>
            <a:r>
              <a:rPr lang="en-US" sz="800" i="0" kern="1200" baseline="0" dirty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Systems</a:t>
            </a:r>
            <a:endParaRPr lang="en-US" sz="800" dirty="0">
              <a:solidFill>
                <a:srgbClr val="7F7F7F"/>
              </a:solidFill>
            </a:endParaRP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1940"/>
            <a:ext cx="8229600" cy="38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2850"/>
            <a:ext cx="8229600" cy="348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86350" y="4835921"/>
            <a:ext cx="3604643" cy="21544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800" i="0" kern="1200" dirty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City Gate 2.0</a:t>
            </a:r>
            <a:r>
              <a:rPr lang="en-US" sz="800" dirty="0">
                <a:solidFill>
                  <a:srgbClr val="7F7F7F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|</a:t>
            </a:r>
            <a:r>
              <a:rPr lang="en-US" sz="800" i="0" kern="1200" dirty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t>  </a:t>
            </a:r>
            <a:fld id="{995BC715-144E-4274-9771-FF87A5CD37A9}" type="slidenum">
              <a:rPr lang="en-US" sz="800" i="0" kern="1200" smtClean="0">
                <a:solidFill>
                  <a:srgbClr val="7F7F7F"/>
                </a:solidFill>
                <a:latin typeface="Lucida Sans Unicode" panose="020B0602030504020204" pitchFamily="34" charset="0"/>
                <a:ea typeface="Verdana" pitchFamily="34" charset="0"/>
                <a:cs typeface="Lucida Sans Unicode" panose="020B0602030504020204" pitchFamily="34" charset="0"/>
              </a:rPr>
              <a:pPr algn="r"/>
              <a:t>‹#›</a:t>
            </a:fld>
            <a:endParaRPr lang="en-US" sz="800" i="0" kern="1200" dirty="0">
              <a:solidFill>
                <a:srgbClr val="7F7F7F"/>
              </a:solidFill>
              <a:latin typeface="Lucida Sans Unicode" panose="020B0602030504020204" pitchFamily="34" charset="0"/>
              <a:ea typeface="Verdana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667512"/>
            <a:ext cx="8229365" cy="18288"/>
            <a:chOff x="457200" y="667512"/>
            <a:chExt cx="8229365" cy="18288"/>
          </a:xfrm>
        </p:grpSpPr>
        <p:sp>
          <p:nvSpPr>
            <p:cNvPr id="11" name="Rectangle 10"/>
            <p:cNvSpPr/>
            <p:nvPr/>
          </p:nvSpPr>
          <p:spPr>
            <a:xfrm>
              <a:off x="457200" y="667512"/>
              <a:ext cx="2743200" cy="18288"/>
            </a:xfrm>
            <a:prstGeom prst="rect">
              <a:avLst/>
            </a:prstGeom>
            <a:solidFill>
              <a:srgbClr val="254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165" y="667512"/>
              <a:ext cx="5486400" cy="1828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209550"/>
            <a:ext cx="79375" cy="762000"/>
          </a:xfrm>
          <a:prstGeom prst="rect">
            <a:avLst/>
          </a:prstGeom>
          <a:solidFill>
            <a:srgbClr val="254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  <p:sldLayoutId id="2147483662" r:id="rId5"/>
    <p:sldLayoutId id="2147483655" r:id="rId6"/>
    <p:sldLayoutId id="2147483656" r:id="rId7"/>
    <p:sldLayoutId id="2147483652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 cap="all" baseline="0">
          <a:solidFill>
            <a:srgbClr val="254061"/>
          </a:solidFill>
          <a:latin typeface="Lucida Sans Unicode" panose="020B0602030504020204" pitchFamily="34" charset="0"/>
          <a:ea typeface="+mj-ea"/>
          <a:cs typeface="Lucida Sans Unicode" panose="020B0602030504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Verdana" pitchFamily="34" charset="0"/>
        </a:defRPr>
      </a:lvl9pPr>
    </p:titleStyle>
    <p:bodyStyle>
      <a:lvl1pPr marL="228600" marR="0" indent="-22542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rgbClr val="254061"/>
        </a:buClr>
        <a:buSzTx/>
        <a:buFont typeface="Wingdings" panose="05000000000000000000" pitchFamily="2" charset="2"/>
        <a:buChar char="§"/>
        <a:tabLst/>
        <a:defRPr sz="1600">
          <a:solidFill>
            <a:srgbClr val="404040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1pPr>
      <a:lvl2pPr marL="62865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–"/>
        <a:tabLst/>
        <a:defRPr sz="14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•"/>
        <a:tabLst/>
        <a:defRPr sz="12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–"/>
        <a:tabLst/>
        <a:defRPr sz="11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>
            <a:lumMod val="50000"/>
          </a:srgbClr>
        </a:buClr>
        <a:buSzTx/>
        <a:buFont typeface="Arial" panose="020B0604020202020204" pitchFamily="34" charset="0"/>
        <a:buChar char="»"/>
        <a:tabLst/>
        <a:defRPr sz="1100">
          <a:solidFill>
            <a:srgbClr val="404040"/>
          </a:solidFill>
          <a:latin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5000"/>
        </a:spcBef>
        <a:spcAft>
          <a:spcPct val="0"/>
        </a:spcAft>
        <a:buClr>
          <a:srgbClr val="02565A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ctrTitle"/>
          </p:nvPr>
        </p:nvSpPr>
        <p:spPr>
          <a:xfrm>
            <a:off x="700088" y="1350963"/>
            <a:ext cx="4686104" cy="1266825"/>
          </a:xfrm>
        </p:spPr>
        <p:txBody>
          <a:bodyPr/>
          <a:lstStyle/>
          <a:p>
            <a:r>
              <a:rPr lang="en-US" dirty="0"/>
              <a:t>City Gate 2.0</a:t>
            </a:r>
            <a:br>
              <a:rPr lang="en-US" dirty="0"/>
            </a:br>
            <a:r>
              <a:rPr lang="en-US" dirty="0"/>
              <a:t>Phases 2 and 3</a:t>
            </a:r>
            <a:br>
              <a:rPr lang="en-US" dirty="0"/>
            </a:br>
            <a:r>
              <a:rPr lang="en-US" dirty="0"/>
              <a:t>TIF review</a:t>
            </a:r>
          </a:p>
        </p:txBody>
      </p:sp>
      <p:sp>
        <p:nvSpPr>
          <p:cNvPr id="6" name="Subtitle 7"/>
          <p:cNvSpPr>
            <a:spLocks noGrp="1"/>
          </p:cNvSpPr>
          <p:nvPr>
            <p:ph type="subTitle" idx="1"/>
          </p:nvPr>
        </p:nvSpPr>
        <p:spPr>
          <a:xfrm>
            <a:off x="5448822" y="1350963"/>
            <a:ext cx="3073672" cy="1266825"/>
          </a:xfrm>
        </p:spPr>
        <p:txBody>
          <a:bodyPr/>
          <a:lstStyle/>
          <a:p>
            <a:r>
              <a:rPr lang="en-US" dirty="0"/>
              <a:t>Colorado Springs Urban Renewal Authority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898277" y="1261250"/>
            <a:ext cx="6723" cy="12909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09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2D2F-84A2-4F19-B691-1094A250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performance: with and without 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B8BF3-3973-47F1-8F16-1C1B81833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529013" cy="3648711"/>
          </a:xfrm>
        </p:spPr>
        <p:txBody>
          <a:bodyPr/>
          <a:lstStyle/>
          <a:p>
            <a:r>
              <a:rPr lang="en-US" dirty="0"/>
              <a:t>Target Hurdle Rate: 5.75% YOC (NOI/COST)</a:t>
            </a:r>
          </a:p>
          <a:p>
            <a:r>
              <a:rPr lang="en-US" dirty="0"/>
              <a:t>In order to achieve that hurdle rate, net project costs need to be reduced to $16.8M</a:t>
            </a:r>
          </a:p>
          <a:p>
            <a:r>
              <a:rPr lang="en-US" dirty="0"/>
              <a:t>Current costs are estimated at $135.5M</a:t>
            </a:r>
          </a:p>
          <a:p>
            <a:r>
              <a:rPr lang="en-US" dirty="0"/>
              <a:t>The present value of future TIF revenue is estimated at $9.9M</a:t>
            </a:r>
          </a:p>
          <a:p>
            <a:r>
              <a:rPr lang="en-US" dirty="0"/>
              <a:t>With this amount, the project achieves a YOC of 5.43%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D097-0D90-4F15-90F6-BCC45B2B82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A1B2D0-8C2F-4AB5-A04F-217F5EAA7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866" y="914400"/>
            <a:ext cx="4728530" cy="342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5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3779-C4F1-4677-96BF-DAE40F57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 Revenue: Property Tax Increment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6F229-A770-4D7D-9B67-8503C56AB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720A37A1-D6E8-4E04-A412-E2D191BB80C3}"/>
              </a:ext>
            </a:extLst>
          </p:cNvPr>
          <p:cNvSpPr txBox="1">
            <a:spLocks/>
          </p:cNvSpPr>
          <p:nvPr/>
        </p:nvSpPr>
        <p:spPr bwMode="auto">
          <a:xfrm>
            <a:off x="6472238" y="839242"/>
            <a:ext cx="2487562" cy="37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1800" b="1" kern="0" dirty="0">
                <a:solidFill>
                  <a:schemeClr val="accent1">
                    <a:lumMod val="50000"/>
                  </a:schemeClr>
                </a:solidFill>
              </a:rPr>
              <a:t>Total: $17.3M (nominal)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D5210A-A432-413C-BC25-BEBC85C603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22" b="2777"/>
          <a:stretch/>
        </p:blipFill>
        <p:spPr>
          <a:xfrm>
            <a:off x="457200" y="1140996"/>
            <a:ext cx="8311530" cy="361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6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9C76-0350-40C0-8C5C-3C85DADA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 Revenue: Sales Tax Increment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424EF-9098-4C37-91BF-25ADD42C1D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EEEE03F-94D5-48BD-B89F-A180434AA033}"/>
              </a:ext>
            </a:extLst>
          </p:cNvPr>
          <p:cNvSpPr txBox="1">
            <a:spLocks/>
          </p:cNvSpPr>
          <p:nvPr/>
        </p:nvSpPr>
        <p:spPr bwMode="auto">
          <a:xfrm>
            <a:off x="6665976" y="841248"/>
            <a:ext cx="1965498" cy="6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1800" b="1" kern="0" dirty="0">
                <a:solidFill>
                  <a:schemeClr val="accent1">
                    <a:lumMod val="50000"/>
                  </a:schemeClr>
                </a:solidFill>
              </a:rPr>
              <a:t>Total: $3.4M (nominal)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F11C1C-8126-444A-9532-6E99DF202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500" b="3056"/>
          <a:stretch/>
        </p:blipFill>
        <p:spPr>
          <a:xfrm>
            <a:off x="457200" y="1143000"/>
            <a:ext cx="8311530" cy="358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6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2BFD-0B0E-4D7C-A3AF-16661EC7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293E-7FC9-407D-82C2-43B7C228F3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City Gate 2.0 Phase 3</a:t>
            </a:r>
          </a:p>
        </p:txBody>
      </p:sp>
    </p:spTree>
    <p:extLst>
      <p:ext uri="{BB962C8B-B14F-4D97-AF65-F5344CB8AC3E}">
        <p14:creationId xmlns:p14="http://schemas.microsoft.com/office/powerpoint/2010/main" val="34759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1B47B-DDB8-4B70-B736-3C03ACF9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1E07-BF44-4701-8A14-5BB95701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4407694" cy="3481785"/>
          </a:xfrm>
        </p:spPr>
        <p:txBody>
          <a:bodyPr/>
          <a:lstStyle/>
          <a:p>
            <a:r>
              <a:rPr lang="en-US" dirty="0"/>
              <a:t>Land: $8.4M</a:t>
            </a:r>
          </a:p>
          <a:p>
            <a:pPr lvl="1"/>
            <a:r>
              <a:rPr lang="en-US" dirty="0"/>
              <a:t>$20,300/unit</a:t>
            </a:r>
          </a:p>
          <a:p>
            <a:pPr lvl="1"/>
            <a:r>
              <a:rPr lang="en-US" dirty="0"/>
              <a:t>5% of total cost</a:t>
            </a:r>
          </a:p>
          <a:p>
            <a:r>
              <a:rPr lang="en-US" dirty="0"/>
              <a:t>Hard Costs: $147.7M</a:t>
            </a:r>
          </a:p>
          <a:p>
            <a:pPr lvl="1"/>
            <a:r>
              <a:rPr lang="en-US" dirty="0"/>
              <a:t>Hard Costs w/o public imp.: </a:t>
            </a:r>
            <a:br>
              <a:rPr lang="en-US" dirty="0"/>
            </a:br>
            <a:r>
              <a:rPr lang="en-US" dirty="0"/>
              <a:t>$128.5M ($311,000/unit or $182/sf)</a:t>
            </a:r>
          </a:p>
          <a:p>
            <a:pPr lvl="1"/>
            <a:r>
              <a:rPr lang="en-US" dirty="0"/>
              <a:t>Hard Costs for public imp: </a:t>
            </a:r>
            <a:br>
              <a:rPr lang="en-US" dirty="0"/>
            </a:br>
            <a:r>
              <a:rPr lang="en-US" dirty="0"/>
              <a:t>$19.3M ($46,700/unit or $27/sf)</a:t>
            </a:r>
          </a:p>
          <a:p>
            <a:r>
              <a:rPr lang="en-US" dirty="0"/>
              <a:t>Soft Costs: $24.2M </a:t>
            </a:r>
          </a:p>
          <a:p>
            <a:pPr lvl="1"/>
            <a:r>
              <a:rPr lang="en-US" dirty="0"/>
              <a:t>$58,500/unit or $34/sf</a:t>
            </a:r>
          </a:p>
          <a:p>
            <a:pPr lvl="1"/>
            <a:r>
              <a:rPr lang="en-US" dirty="0"/>
              <a:t>13% of total cost</a:t>
            </a:r>
          </a:p>
          <a:p>
            <a:r>
              <a:rPr lang="en-US" b="1" dirty="0"/>
              <a:t>Total Cost: $180.3M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54A38-68C3-4618-8FA8-2EFF4405B1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64DCBF-0323-4ADB-890B-B27B4AAA3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700" y="0"/>
            <a:ext cx="3818076" cy="51435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38707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48B0-BEA1-40C0-8063-AE0E11C9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B968-FC7C-43E3-A686-A43BC3EED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371850" cy="3481785"/>
          </a:xfrm>
        </p:spPr>
        <p:txBody>
          <a:bodyPr/>
          <a:lstStyle/>
          <a:p>
            <a:r>
              <a:rPr lang="en-US" dirty="0"/>
              <a:t>Effective Gross Income: $12.5M/yr.</a:t>
            </a:r>
          </a:p>
          <a:p>
            <a:pPr lvl="1"/>
            <a:r>
              <a:rPr lang="en-US" dirty="0"/>
              <a:t>Average rental rates of $2,308/unit or $2.95/sf  </a:t>
            </a:r>
          </a:p>
          <a:p>
            <a:pPr lvl="1"/>
            <a:r>
              <a:rPr lang="en-US" dirty="0"/>
              <a:t>5.0% vacancy factor</a:t>
            </a:r>
          </a:p>
          <a:p>
            <a:pPr>
              <a:spcBef>
                <a:spcPts val="1800"/>
              </a:spcBef>
            </a:pPr>
            <a:r>
              <a:rPr lang="en-US" dirty="0"/>
              <a:t>Operating Expenditures: $3.7M/yr.</a:t>
            </a:r>
          </a:p>
          <a:p>
            <a:pPr lvl="1"/>
            <a:r>
              <a:rPr lang="en-US" dirty="0"/>
              <a:t>30% of gross income</a:t>
            </a:r>
          </a:p>
          <a:p>
            <a:pPr>
              <a:spcBef>
                <a:spcPts val="1800"/>
              </a:spcBef>
            </a:pPr>
            <a:r>
              <a:rPr lang="en-US" dirty="0"/>
              <a:t>Net Operating Income: $8.8M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481A8-4D0E-4126-B794-F12E452CE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F62695-C5C3-49AD-94E0-C1EEE20A3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526" y="85726"/>
            <a:ext cx="5266474" cy="489346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8738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2D2F-84A2-4F19-B691-1094A250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performance: with and without 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B8BF3-3973-47F1-8F16-1C1B81833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212849"/>
            <a:ext cx="3323968" cy="3648711"/>
          </a:xfrm>
        </p:spPr>
        <p:txBody>
          <a:bodyPr/>
          <a:lstStyle/>
          <a:p>
            <a:r>
              <a:rPr lang="en-US" dirty="0"/>
              <a:t>Target Hurdle Rate: 5.75% YOC (NOI/COST)</a:t>
            </a:r>
          </a:p>
          <a:p>
            <a:pPr>
              <a:spcBef>
                <a:spcPts val="900"/>
              </a:spcBef>
            </a:pPr>
            <a:r>
              <a:rPr lang="en-US" dirty="0"/>
              <a:t>In order to achieve that hurdle rate, net project costs need </a:t>
            </a:r>
            <a:br>
              <a:rPr lang="en-US" dirty="0"/>
            </a:br>
            <a:r>
              <a:rPr lang="en-US" dirty="0"/>
              <a:t>to be reduced to $26.9M</a:t>
            </a:r>
          </a:p>
          <a:p>
            <a:pPr>
              <a:spcBef>
                <a:spcPts val="900"/>
              </a:spcBef>
            </a:pPr>
            <a:r>
              <a:rPr lang="en-US" dirty="0"/>
              <a:t>Current costs are estimated </a:t>
            </a:r>
            <a:br>
              <a:rPr lang="en-US" dirty="0"/>
            </a:br>
            <a:r>
              <a:rPr lang="en-US" dirty="0"/>
              <a:t>at $180.3M</a:t>
            </a:r>
          </a:p>
          <a:p>
            <a:pPr>
              <a:spcBef>
                <a:spcPts val="900"/>
              </a:spcBef>
            </a:pPr>
            <a:r>
              <a:rPr lang="en-US" dirty="0"/>
              <a:t>The present value of future TIF revenue is estimated at $8.9M</a:t>
            </a:r>
          </a:p>
          <a:p>
            <a:pPr>
              <a:spcBef>
                <a:spcPts val="900"/>
              </a:spcBef>
            </a:pPr>
            <a:r>
              <a:rPr lang="en-US" dirty="0"/>
              <a:t>With this amount, the project achieves a YOC of 5.15%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D097-0D90-4F15-90F6-BCC45B2B82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234798-B00B-4955-A34C-1D38C0E2C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925" y="914400"/>
            <a:ext cx="5155542" cy="373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09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3779-C4F1-4677-96BF-DAE40F57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 Revenue: Property Tax Increment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6F229-A770-4D7D-9B67-8503C56AB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3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720A37A1-D6E8-4E04-A412-E2D191BB80C3}"/>
              </a:ext>
            </a:extLst>
          </p:cNvPr>
          <p:cNvSpPr txBox="1">
            <a:spLocks/>
          </p:cNvSpPr>
          <p:nvPr/>
        </p:nvSpPr>
        <p:spPr bwMode="auto">
          <a:xfrm>
            <a:off x="6472238" y="839242"/>
            <a:ext cx="2487562" cy="37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1800" b="1" kern="0" dirty="0">
                <a:solidFill>
                  <a:schemeClr val="accent1">
                    <a:lumMod val="50000"/>
                  </a:schemeClr>
                </a:solidFill>
              </a:rPr>
              <a:t>Total: $17.1M (nominal)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3FE6EF-856C-4ABC-95AC-919F6D467C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528" b="3194"/>
          <a:stretch/>
        </p:blipFill>
        <p:spPr>
          <a:xfrm>
            <a:off x="457200" y="1140994"/>
            <a:ext cx="8287805" cy="362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65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9C76-0350-40C0-8C5C-3C85DADA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 Revenue: Sales Tax Increment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424EF-9098-4C37-91BF-25ADD42C1D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3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5EEEE03F-94D5-48BD-B89F-A180434AA033}"/>
              </a:ext>
            </a:extLst>
          </p:cNvPr>
          <p:cNvSpPr txBox="1">
            <a:spLocks/>
          </p:cNvSpPr>
          <p:nvPr/>
        </p:nvSpPr>
        <p:spPr bwMode="auto">
          <a:xfrm>
            <a:off x="6669948" y="839242"/>
            <a:ext cx="1965498" cy="6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54061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rgbClr val="404040"/>
                </a:solidFill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4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•"/>
              <a:tabLst/>
              <a:defRPr sz="12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–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buSzTx/>
              <a:buFont typeface="Arial" panose="020B0604020202020204" pitchFamily="34" charset="0"/>
              <a:buChar char="»"/>
              <a:tabLst/>
              <a:defRPr sz="1100" baseline="0">
                <a:solidFill>
                  <a:srgbClr val="40404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2565A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sz="1800" b="1" kern="0" dirty="0">
                <a:solidFill>
                  <a:schemeClr val="accent1">
                    <a:lumMod val="50000"/>
                  </a:schemeClr>
                </a:solidFill>
              </a:rPr>
              <a:t>Total: $3.0M (nominal)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85B149-24AE-4E41-B060-453251179A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944" b="2916"/>
          <a:stretch/>
        </p:blipFill>
        <p:spPr>
          <a:xfrm>
            <a:off x="457199" y="1143000"/>
            <a:ext cx="8311530" cy="362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04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5285-FB44-4D11-9782-C3BE5166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TiF</a:t>
            </a:r>
            <a:r>
              <a:rPr lang="en-US" dirty="0"/>
              <a:t> estimate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6FFDF-E65F-44BF-A43A-D6989057C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661719" cy="3481785"/>
          </a:xfrm>
        </p:spPr>
        <p:txBody>
          <a:bodyPr/>
          <a:lstStyle/>
          <a:p>
            <a:r>
              <a:rPr lang="en-US" dirty="0"/>
              <a:t>Total estimated TIF for all </a:t>
            </a:r>
            <a:br>
              <a:rPr lang="en-US" dirty="0"/>
            </a:br>
            <a:r>
              <a:rPr lang="en-US" dirty="0"/>
              <a:t>phases is $30.1M</a:t>
            </a:r>
          </a:p>
          <a:p>
            <a:pPr>
              <a:spcBef>
                <a:spcPts val="800"/>
              </a:spcBef>
            </a:pPr>
            <a:r>
              <a:rPr lang="en-US" dirty="0"/>
              <a:t>Eligible improvements are estimated at $55.6M</a:t>
            </a:r>
          </a:p>
          <a:p>
            <a:pPr>
              <a:spcBef>
                <a:spcPts val="800"/>
              </a:spcBef>
            </a:pPr>
            <a:r>
              <a:rPr lang="en-US" dirty="0"/>
              <a:t>Project gap of $57.0M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Based on static performance</a:t>
            </a:r>
          </a:p>
          <a:p>
            <a:r>
              <a:rPr lang="en-US" dirty="0"/>
              <a:t>The TIF will cover less than </a:t>
            </a:r>
            <a:br>
              <a:rPr lang="en-US" dirty="0"/>
            </a:br>
            <a:r>
              <a:rPr lang="en-US" dirty="0"/>
              <a:t>half of the total eligible improvements</a:t>
            </a:r>
          </a:p>
          <a:p>
            <a:pPr>
              <a:spcBef>
                <a:spcPts val="800"/>
              </a:spcBef>
            </a:pPr>
            <a:r>
              <a:rPr lang="en-US" dirty="0"/>
              <a:t>Longer construction period - project is estimated to reach buildout in 2030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556CD-F2E5-4C16-8FAC-0BBAABFD1E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Phases 1-3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B4B400-5013-448C-9714-6817548E0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98" y="914400"/>
            <a:ext cx="4525288" cy="21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1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2176-41BA-449B-88A1-CFAFE30D7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Gate 2.0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D8FF95A-0003-4C67-8998-1BEC11B889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Mixed use development</a:t>
            </a:r>
          </a:p>
          <a:p>
            <a:pPr lvl="1"/>
            <a:r>
              <a:rPr lang="en-US" dirty="0"/>
              <a:t>Residential</a:t>
            </a:r>
          </a:p>
          <a:p>
            <a:pPr lvl="1"/>
            <a:r>
              <a:rPr lang="en-US" dirty="0"/>
              <a:t>Retail</a:t>
            </a:r>
          </a:p>
          <a:p>
            <a:r>
              <a:rPr lang="en-US" dirty="0"/>
              <a:t>Pedestrian plazas</a:t>
            </a:r>
          </a:p>
          <a:p>
            <a:r>
              <a:rPr lang="en-US" dirty="0"/>
              <a:t>Vibrant, walkable area adjacent to soccer stadium</a:t>
            </a:r>
          </a:p>
          <a:p>
            <a:r>
              <a:rPr lang="en-US" dirty="0"/>
              <a:t>Parking</a:t>
            </a:r>
          </a:p>
          <a:p>
            <a:pPr lvl="1"/>
            <a:r>
              <a:rPr lang="en-US" dirty="0"/>
              <a:t>Structured &amp; off-street</a:t>
            </a:r>
          </a:p>
          <a:p>
            <a:r>
              <a:rPr lang="en-US" dirty="0"/>
              <a:t>Additional public amenities</a:t>
            </a:r>
          </a:p>
          <a:p>
            <a:pPr lvl="1"/>
            <a:r>
              <a:rPr lang="en-US" dirty="0"/>
              <a:t>Public art, sidewalks, trees, streetscape</a:t>
            </a:r>
          </a:p>
        </p:txBody>
      </p:sp>
      <p:pic>
        <p:nvPicPr>
          <p:cNvPr id="16" name="Content Placeholder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CB0077-5EE3-4BDD-A8FE-1BFB6B7088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07"/>
          <a:stretch/>
        </p:blipFill>
        <p:spPr bwMode="auto">
          <a:xfrm>
            <a:off x="3798826" y="0"/>
            <a:ext cx="5123719" cy="514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156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2FAE-692E-4780-B309-10EEE0CA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F6425-D89C-459A-9B39-D58FEE8CD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“But For” Project Gap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Given the inclusion of the cost of public benefits, there is a gap, which fulfills the </a:t>
            </a:r>
            <a:br>
              <a:rPr lang="en-US" dirty="0"/>
            </a:br>
            <a:r>
              <a:rPr lang="en-US" dirty="0"/>
              <a:t>“But For” case for each phase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Static proforma for Phase 1-3 identify a gap closure target of approximately $56.9M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Projected TIF revenues will be approximately $30.1M</a:t>
            </a:r>
          </a:p>
          <a:p>
            <a:pPr>
              <a:spcBef>
                <a:spcPts val="2400"/>
              </a:spcBef>
            </a:pPr>
            <a:r>
              <a:rPr lang="en-US" dirty="0"/>
              <a:t>EPS recommends CSURA approve a TIF allocation of property and sales tax for the 25-year increment based on this analysis for Phases 1-3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65831-0388-4225-9833-79CA6379A3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24526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30FE-568E-40EB-A7E6-36950B7D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DED3-C33E-4C57-A23C-5E37752BF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028950" cy="3481785"/>
          </a:xfrm>
        </p:spPr>
        <p:txBody>
          <a:bodyPr/>
          <a:lstStyle/>
          <a:p>
            <a:r>
              <a:rPr lang="en-US" dirty="0"/>
              <a:t>1,182 units</a:t>
            </a:r>
          </a:p>
          <a:p>
            <a:r>
              <a:rPr lang="en-US" dirty="0"/>
              <a:t>Market rate rental project</a:t>
            </a:r>
          </a:p>
          <a:p>
            <a:r>
              <a:rPr lang="en-US" dirty="0"/>
              <a:t>Rents ranging from $1,290/unit to $2,955/unit</a:t>
            </a:r>
          </a:p>
          <a:p>
            <a:r>
              <a:rPr lang="en-US" dirty="0"/>
              <a:t>Average rental rates of $2,192/unit or $2.80/sf</a:t>
            </a:r>
          </a:p>
          <a:p>
            <a:r>
              <a:rPr lang="en-US" dirty="0"/>
              <a:t>Average unit size 1,327 sf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2829F-2166-4FC7-8ADB-74CD1D4D7B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Residential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8EA041-6886-441E-BD2B-1645A73C0E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97"/>
          <a:stretch/>
        </p:blipFill>
        <p:spPr>
          <a:xfrm>
            <a:off x="3988605" y="665988"/>
            <a:ext cx="4760976" cy="430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9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ED19-A56C-4A28-B459-1C8346D3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41EF-2448-4F74-B33C-AA47EABFB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350514" cy="3481785"/>
          </a:xfrm>
        </p:spPr>
        <p:txBody>
          <a:bodyPr/>
          <a:lstStyle/>
          <a:p>
            <a:r>
              <a:rPr lang="en-US" dirty="0"/>
              <a:t>37,346 sf of ground floor retail</a:t>
            </a:r>
          </a:p>
          <a:p>
            <a:r>
              <a:rPr lang="en-US" dirty="0"/>
              <a:t>$1.67-$2.00 rent per sf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63FD3-5865-4345-8BF2-908B5DAE9A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retail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9F71A7-CFC7-4E49-954E-828AB9E8B9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06"/>
          <a:stretch/>
        </p:blipFill>
        <p:spPr>
          <a:xfrm>
            <a:off x="3807714" y="914400"/>
            <a:ext cx="4879086" cy="17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0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B554-D494-4FC0-9CC0-A2BE800F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8EC54-77B0-4EFA-AA05-11441FB1F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977640" cy="3481785"/>
          </a:xfrm>
        </p:spPr>
        <p:txBody>
          <a:bodyPr/>
          <a:lstStyle/>
          <a:p>
            <a:r>
              <a:rPr lang="en-US" dirty="0"/>
              <a:t>2,058 parking spaces</a:t>
            </a:r>
          </a:p>
          <a:p>
            <a:pPr lvl="1"/>
            <a:r>
              <a:rPr lang="en-US" dirty="0"/>
              <a:t>1,100 private</a:t>
            </a:r>
          </a:p>
          <a:p>
            <a:pPr lvl="1"/>
            <a:r>
              <a:rPr lang="en-US" dirty="0"/>
              <a:t>869 public</a:t>
            </a:r>
          </a:p>
          <a:p>
            <a:pPr lvl="1"/>
            <a:r>
              <a:rPr lang="en-US" dirty="0"/>
              <a:t>89 off-street</a:t>
            </a:r>
          </a:p>
          <a:p>
            <a:r>
              <a:rPr lang="en-US" dirty="0"/>
              <a:t>Private monthly rates $125-$133 per space</a:t>
            </a:r>
          </a:p>
          <a:p>
            <a:r>
              <a:rPr lang="en-US" dirty="0"/>
              <a:t>Public daily rates $5-$7 per space</a:t>
            </a:r>
          </a:p>
          <a:p>
            <a:r>
              <a:rPr lang="en-US" dirty="0"/>
              <a:t>Public event rates $15-$17 </a:t>
            </a:r>
            <a:br>
              <a:rPr lang="en-US" dirty="0"/>
            </a:br>
            <a:r>
              <a:rPr lang="en-US" dirty="0"/>
              <a:t>per space</a:t>
            </a:r>
          </a:p>
          <a:p>
            <a:r>
              <a:rPr lang="en-US" dirty="0"/>
              <a:t>Estimated $226,992 parking revenue per month at buildout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75E0C-9785-49E6-8C94-B68B3D89F3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Parking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E7789-253B-4CBB-87E1-F0855DB2C2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01"/>
          <a:stretch/>
        </p:blipFill>
        <p:spPr>
          <a:xfrm>
            <a:off x="4434840" y="914400"/>
            <a:ext cx="4251960" cy="372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9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2426-C350-40E0-AFBF-62B5EF16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850C-BD47-414E-90E5-3615DD52A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779520" cy="3481785"/>
          </a:xfrm>
        </p:spPr>
        <p:txBody>
          <a:bodyPr/>
          <a:lstStyle/>
          <a:p>
            <a:r>
              <a:rPr lang="en-US" b="1" dirty="0"/>
              <a:t>$55.6 million in public improvements</a:t>
            </a:r>
          </a:p>
          <a:p>
            <a:r>
              <a:rPr lang="en-US" dirty="0"/>
              <a:t>Public parking (869 spaces):$32.9M</a:t>
            </a:r>
          </a:p>
          <a:p>
            <a:r>
              <a:rPr lang="en-US" dirty="0"/>
              <a:t>Pedestrian plazas: $3M</a:t>
            </a:r>
          </a:p>
          <a:p>
            <a:r>
              <a:rPr lang="en-US" dirty="0"/>
              <a:t>Street and safety improvements: $3.2M</a:t>
            </a:r>
          </a:p>
          <a:p>
            <a:r>
              <a:rPr lang="en-US" dirty="0"/>
              <a:t>Utilities: $3M</a:t>
            </a:r>
          </a:p>
          <a:p>
            <a:r>
              <a:rPr lang="en-US" dirty="0"/>
              <a:t>Demolition: $3.4M</a:t>
            </a:r>
          </a:p>
          <a:p>
            <a:r>
              <a:rPr lang="en-US" dirty="0"/>
              <a:t>Façade Enhancements/Art: $10M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AB9EF-9741-4453-A508-C578BAFA2F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City gate 2.0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227867-2D40-4B31-A60A-E024B32B8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218" y="914400"/>
            <a:ext cx="4276582" cy="304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2BFD-0B0E-4D7C-A3AF-16661EC7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293E-7FC9-407D-82C2-43B7C228F3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City Gate 2.0 Phase 2</a:t>
            </a:r>
          </a:p>
        </p:txBody>
      </p:sp>
    </p:spTree>
    <p:extLst>
      <p:ext uri="{BB962C8B-B14F-4D97-AF65-F5344CB8AC3E}">
        <p14:creationId xmlns:p14="http://schemas.microsoft.com/office/powerpoint/2010/main" val="12255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1B47B-DDB8-4B70-B736-3C03ACF9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1E07-BF44-4701-8A14-5BB95701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4407694" cy="3481785"/>
          </a:xfrm>
        </p:spPr>
        <p:txBody>
          <a:bodyPr/>
          <a:lstStyle/>
          <a:p>
            <a:r>
              <a:rPr lang="en-US" dirty="0"/>
              <a:t>Land: $5.8M</a:t>
            </a:r>
          </a:p>
          <a:p>
            <a:pPr lvl="1"/>
            <a:r>
              <a:rPr lang="en-US" dirty="0"/>
              <a:t>$16,200/unit</a:t>
            </a:r>
          </a:p>
          <a:p>
            <a:pPr lvl="1"/>
            <a:r>
              <a:rPr lang="en-US" dirty="0"/>
              <a:t>4% of total cost</a:t>
            </a:r>
          </a:p>
          <a:p>
            <a:r>
              <a:rPr lang="en-US" dirty="0"/>
              <a:t>Hard Costs: $109.2M</a:t>
            </a:r>
          </a:p>
          <a:p>
            <a:pPr lvl="1"/>
            <a:r>
              <a:rPr lang="en-US" dirty="0"/>
              <a:t>Hard Costs w/o public imp.: </a:t>
            </a:r>
            <a:br>
              <a:rPr lang="en-US" dirty="0"/>
            </a:br>
            <a:r>
              <a:rPr lang="en-US" dirty="0"/>
              <a:t>$99.2M ($274,800/unit or $158/sf)</a:t>
            </a:r>
          </a:p>
          <a:p>
            <a:pPr lvl="1"/>
            <a:r>
              <a:rPr lang="en-US" dirty="0"/>
              <a:t>Hard Costs for public imp: </a:t>
            </a:r>
            <a:br>
              <a:rPr lang="en-US" dirty="0"/>
            </a:br>
            <a:r>
              <a:rPr lang="en-US" dirty="0"/>
              <a:t>$10M ($27,700/unit or $16/sf)</a:t>
            </a:r>
          </a:p>
          <a:p>
            <a:r>
              <a:rPr lang="en-US" dirty="0"/>
              <a:t>Soft Costs: $20.5M </a:t>
            </a:r>
          </a:p>
          <a:p>
            <a:pPr lvl="1"/>
            <a:r>
              <a:rPr lang="en-US" dirty="0"/>
              <a:t>$56,700/unit or $33/sf</a:t>
            </a:r>
          </a:p>
          <a:p>
            <a:pPr lvl="1"/>
            <a:r>
              <a:rPr lang="en-US" dirty="0"/>
              <a:t>15% of total cost</a:t>
            </a:r>
          </a:p>
          <a:p>
            <a:r>
              <a:rPr lang="en-US" b="1" dirty="0"/>
              <a:t>Total Cost: $135.5M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54A38-68C3-4618-8FA8-2EFF4405B1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7A9D59-D2DF-435E-944C-8E1D623CD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894" y="0"/>
            <a:ext cx="3963025" cy="51435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8528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48B0-BEA1-40C0-8063-AE0E11C9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B968-FC7C-43E3-A686-A43BC3EED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849"/>
            <a:ext cx="3371850" cy="3481785"/>
          </a:xfrm>
        </p:spPr>
        <p:txBody>
          <a:bodyPr/>
          <a:lstStyle/>
          <a:p>
            <a:r>
              <a:rPr lang="en-US" dirty="0"/>
              <a:t>Effective Gross Income: $9.8M/yr.</a:t>
            </a:r>
          </a:p>
          <a:p>
            <a:pPr lvl="1"/>
            <a:r>
              <a:rPr lang="en-US" dirty="0"/>
              <a:t>Average rental rates of $2,114/unit or $2.70/sf  </a:t>
            </a:r>
          </a:p>
          <a:p>
            <a:pPr lvl="1"/>
            <a:r>
              <a:rPr lang="en-US" dirty="0"/>
              <a:t>5.0% vacancy factor</a:t>
            </a:r>
          </a:p>
          <a:p>
            <a:r>
              <a:rPr lang="en-US" dirty="0"/>
              <a:t>Operating Expenditures: $3.0M/yr.</a:t>
            </a:r>
          </a:p>
          <a:p>
            <a:pPr lvl="1"/>
            <a:r>
              <a:rPr lang="en-US" dirty="0"/>
              <a:t>31% of gross income</a:t>
            </a:r>
          </a:p>
          <a:p>
            <a:r>
              <a:rPr lang="en-US" dirty="0"/>
              <a:t>Net Operating Income: $6.8M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481A8-4D0E-4126-B794-F12E452CE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658A92-B3FC-479B-92C7-F22E871BE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770" y="57152"/>
            <a:ext cx="5257932" cy="491871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92549042"/>
      </p:ext>
    </p:extLst>
  </p:cSld>
  <p:clrMapOvr>
    <a:masterClrMapping/>
  </p:clrMapOvr>
</p:sld>
</file>

<file path=ppt/theme/theme1.xml><?xml version="1.0" encoding="utf-8"?>
<a:theme xmlns:a="http://schemas.openxmlformats.org/drawingml/2006/main" name="WIDE SCREEN_Los Ange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IDE SCREEN_Denver" id="{CD1D3E8C-D5B3-45A5-B728-0BF7A81FA13A}" vid="{FECFB5ED-32FD-4B6B-A558-070F0808378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 SCREEN_Denver</Template>
  <TotalTime>795</TotalTime>
  <Words>815</Words>
  <Application>Microsoft Office PowerPoint</Application>
  <PresentationFormat>On-screen Show (16:9)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</vt:lpstr>
      <vt:lpstr>WIDE SCREEN_Los Angeles</vt:lpstr>
      <vt:lpstr>City Gate 2.0 Phases 2 and 3 TIF review</vt:lpstr>
      <vt:lpstr>City Gate 2.0</vt:lpstr>
      <vt:lpstr>Program Overview</vt:lpstr>
      <vt:lpstr>Program overview</vt:lpstr>
      <vt:lpstr>Program overview</vt:lpstr>
      <vt:lpstr>Public improvements</vt:lpstr>
      <vt:lpstr>PowerPoint Presentation</vt:lpstr>
      <vt:lpstr>Construction Costs</vt:lpstr>
      <vt:lpstr>Static performance</vt:lpstr>
      <vt:lpstr>Static performance: with and without TIF</vt:lpstr>
      <vt:lpstr>TIF Revenue: Property Tax Increment</vt:lpstr>
      <vt:lpstr>TIF Revenue: Sales Tax Increment</vt:lpstr>
      <vt:lpstr>PowerPoint Presentation</vt:lpstr>
      <vt:lpstr>Construction Costs</vt:lpstr>
      <vt:lpstr>Static performance</vt:lpstr>
      <vt:lpstr>Static performance: with and without TIF</vt:lpstr>
      <vt:lpstr>TIF Revenue: Property Tax Increment</vt:lpstr>
      <vt:lpstr>TIF Revenue: Sales Tax Increment</vt:lpstr>
      <vt:lpstr>TiF estimate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Gate 2.0 TIF Review</dc:title>
  <dc:creator>Sarah Dunmire</dc:creator>
  <cp:lastModifiedBy>Dean Beukema</cp:lastModifiedBy>
  <cp:revision>35</cp:revision>
  <cp:lastPrinted>2012-10-26T18:26:59Z</cp:lastPrinted>
  <dcterms:created xsi:type="dcterms:W3CDTF">2021-10-20T19:29:23Z</dcterms:created>
  <dcterms:modified xsi:type="dcterms:W3CDTF">2021-11-14T18:05:27Z</dcterms:modified>
</cp:coreProperties>
</file>