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21"/>
  </p:notesMasterIdLst>
  <p:sldIdLst>
    <p:sldId id="264" r:id="rId2"/>
    <p:sldId id="354" r:id="rId3"/>
    <p:sldId id="355" r:id="rId4"/>
    <p:sldId id="265" r:id="rId5"/>
    <p:sldId id="309" r:id="rId6"/>
    <p:sldId id="339" r:id="rId7"/>
    <p:sldId id="356" r:id="rId8"/>
    <p:sldId id="376" r:id="rId9"/>
    <p:sldId id="378" r:id="rId10"/>
    <p:sldId id="379" r:id="rId11"/>
    <p:sldId id="380" r:id="rId12"/>
    <p:sldId id="363" r:id="rId13"/>
    <p:sldId id="364" r:id="rId14"/>
    <p:sldId id="365" r:id="rId15"/>
    <p:sldId id="299" r:id="rId16"/>
    <p:sldId id="367" r:id="rId17"/>
    <p:sldId id="368" r:id="rId18"/>
    <p:sldId id="369" r:id="rId19"/>
    <p:sldId id="370" r:id="rId20"/>
  </p:sldIdLst>
  <p:sldSz cx="16256000" cy="12192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4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F93"/>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6" d="100"/>
          <a:sy n="56" d="100"/>
        </p:scale>
        <p:origin x="-1086" y="-24"/>
      </p:cViewPr>
      <p:guideLst>
        <p:guide orient="horz" pos="3840"/>
        <p:guide pos="5120"/>
      </p:guideLst>
    </p:cSldViewPr>
  </p:slideViewPr>
  <p:notesTextViewPr>
    <p:cViewPr>
      <p:scale>
        <a:sx n="1" d="1"/>
        <a:sy n="1" d="1"/>
      </p:scale>
      <p:origin x="0" y="0"/>
    </p:cViewPr>
  </p:notesTextViewPr>
  <p:sorterViewPr>
    <p:cViewPr>
      <p:scale>
        <a:sx n="136" d="100"/>
        <a:sy n="136" d="100"/>
      </p:scale>
      <p:origin x="0" y="-13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78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541" y="0"/>
            <a:ext cx="4033943" cy="352781"/>
          </a:xfrm>
          <a:prstGeom prst="rect">
            <a:avLst/>
          </a:prstGeom>
        </p:spPr>
        <p:txBody>
          <a:bodyPr vert="horz" lIns="93324" tIns="46662" rIns="93324" bIns="46662" rtlCol="0"/>
          <a:lstStyle>
            <a:lvl1pPr algn="r">
              <a:defRPr sz="1200"/>
            </a:lvl1pPr>
          </a:lstStyle>
          <a:p>
            <a:fld id="{760EFA8C-34D2-4720-AA56-44219A098F5D}" type="datetimeFigureOut">
              <a:rPr lang="en-US" smtClean="0"/>
              <a:pPr/>
              <a:t>12/12/2018</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8"/>
            <a:ext cx="7447280" cy="276534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320"/>
            <a:ext cx="4033943" cy="352780"/>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541" y="6670320"/>
            <a:ext cx="4033943" cy="352780"/>
          </a:xfrm>
          <a:prstGeom prst="rect">
            <a:avLst/>
          </a:prstGeom>
        </p:spPr>
        <p:txBody>
          <a:bodyPr vert="horz" lIns="93324" tIns="46662" rIns="93324" bIns="46662" rtlCol="0" anchor="b"/>
          <a:lstStyle>
            <a:lvl1pPr algn="r">
              <a:defRPr sz="1200"/>
            </a:lvl1pPr>
          </a:lstStyle>
          <a:p>
            <a:fld id="{FB2D4179-EF39-4049-8796-D75D470F738D}" type="slidenum">
              <a:rPr lang="en-US" smtClean="0"/>
              <a:pPr/>
              <a:t>‹#›</a:t>
            </a:fld>
            <a:endParaRPr lang="en-US"/>
          </a:p>
        </p:txBody>
      </p:sp>
    </p:spTree>
    <p:extLst>
      <p:ext uri="{BB962C8B-B14F-4D97-AF65-F5344CB8AC3E}">
        <p14:creationId xmlns:p14="http://schemas.microsoft.com/office/powerpoint/2010/main" val="321206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92BCE-5C04-4482-8170-0A1B8BC7A348}" type="slidenum">
              <a:rPr lang="en-US" smtClean="0"/>
              <a:pPr/>
              <a:t>1</a:t>
            </a:fld>
            <a:endParaRPr lang="en-US" dirty="0"/>
          </a:p>
        </p:txBody>
      </p:sp>
    </p:spTree>
    <p:extLst>
      <p:ext uri="{BB962C8B-B14F-4D97-AF65-F5344CB8AC3E}">
        <p14:creationId xmlns:p14="http://schemas.microsoft.com/office/powerpoint/2010/main" val="3435627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4236" y="11379200"/>
            <a:ext cx="16251767" cy="812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11261006"/>
            <a:ext cx="16251767" cy="113792"/>
          </a:xfrm>
          <a:prstGeom prst="rect">
            <a:avLst/>
          </a:prstGeom>
          <a:solidFill>
            <a:schemeClr val="accent3">
              <a:lumMod val="75000"/>
            </a:schemeClr>
          </a:solidFill>
          <a:ln>
            <a:solidFill>
              <a:srgbClr val="003E6C"/>
            </a:solid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defRPr cap="all" baseline="0"/>
            </a:lvl1pPr>
          </a:lstStyle>
          <a:p>
            <a:r>
              <a:rPr lang="en-US" dirty="0" err="1"/>
              <a:t>Ricker</a:t>
            </a:r>
            <a:r>
              <a:rPr lang="en-US" dirty="0" err="1">
                <a:solidFill>
                  <a:srgbClr val="C00000"/>
                </a:solidFill>
              </a:rPr>
              <a:t>|</a:t>
            </a:r>
            <a:r>
              <a:rPr lang="en-US" dirty="0" err="1"/>
              <a:t>Cunningham</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10A366-737C-4147-BFD8-E4F4E66FCFB6}"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05053" y="339827"/>
            <a:ext cx="2066925" cy="952500"/>
          </a:xfrm>
          <a:prstGeom prst="rect">
            <a:avLst/>
          </a:prstGeom>
        </p:spPr>
      </p:pic>
    </p:spTree>
    <p:extLst>
      <p:ext uri="{BB962C8B-B14F-4D97-AF65-F5344CB8AC3E}">
        <p14:creationId xmlns:p14="http://schemas.microsoft.com/office/powerpoint/2010/main" val="16839345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1379200"/>
            <a:ext cx="16256002"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11261005"/>
            <a:ext cx="16256002" cy="117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63040" y="509519"/>
            <a:ext cx="13411200" cy="257912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463039" y="3281305"/>
            <a:ext cx="13411202" cy="715264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63043" y="11484065"/>
            <a:ext cx="3296361" cy="649111"/>
          </a:xfrm>
          <a:prstGeom prst="rect">
            <a:avLst/>
          </a:prstGeom>
        </p:spPr>
        <p:txBody>
          <a:bodyPr vert="horz" lIns="91440" tIns="45720" rIns="91440" bIns="45720" rtlCol="0" anchor="ctr"/>
          <a:lstStyle>
            <a:lvl1pPr algn="l">
              <a:defRPr sz="1600">
                <a:solidFill>
                  <a:srgbClr val="FFFFFF"/>
                </a:solidFill>
              </a:defRPr>
            </a:lvl1pPr>
          </a:lstStyle>
          <a:p>
            <a:fld id="{650E5490-2C1E-420C-B620-1EB0463ADD1A}" type="datetimeFigureOut">
              <a:rPr lang="en-US" smtClean="0"/>
              <a:pPr/>
              <a:t>12/12/2018</a:t>
            </a:fld>
            <a:endParaRPr lang="en-US" dirty="0"/>
          </a:p>
        </p:txBody>
      </p:sp>
      <p:sp>
        <p:nvSpPr>
          <p:cNvPr id="5" name="Footer Placeholder 4"/>
          <p:cNvSpPr>
            <a:spLocks noGrp="1"/>
          </p:cNvSpPr>
          <p:nvPr>
            <p:ph type="ftr" sz="quarter" idx="3"/>
          </p:nvPr>
        </p:nvSpPr>
        <p:spPr>
          <a:xfrm>
            <a:off x="4914915" y="11484065"/>
            <a:ext cx="6430405" cy="649111"/>
          </a:xfrm>
          <a:prstGeom prst="rect">
            <a:avLst/>
          </a:prstGeom>
        </p:spPr>
        <p:txBody>
          <a:bodyPr vert="horz" lIns="91440" tIns="45720" rIns="91440" bIns="45720" rtlCol="0" anchor="ctr"/>
          <a:lstStyle>
            <a:lvl1pPr algn="ctr">
              <a:defRPr sz="1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3200613" y="11484065"/>
            <a:ext cx="1749367" cy="649111"/>
          </a:xfrm>
          <a:prstGeom prst="rect">
            <a:avLst/>
          </a:prstGeom>
        </p:spPr>
        <p:txBody>
          <a:bodyPr vert="horz" lIns="91440" tIns="45720" rIns="91440" bIns="45720" rtlCol="0" anchor="ctr"/>
          <a:lstStyle>
            <a:lvl1pPr algn="r">
              <a:defRPr sz="1867">
                <a:solidFill>
                  <a:srgbClr val="FFFFFF"/>
                </a:solidFill>
              </a:defRPr>
            </a:lvl1pPr>
          </a:lstStyle>
          <a:p>
            <a:fld id="{1910A366-737C-4147-BFD8-E4F4E66FCFB6}" type="slidenum">
              <a:rPr lang="en-US" smtClean="0"/>
              <a:pPr/>
              <a:t>‹#›</a:t>
            </a:fld>
            <a:endParaRPr lang="en-US" dirty="0"/>
          </a:p>
        </p:txBody>
      </p:sp>
      <p:cxnSp>
        <p:nvCxnSpPr>
          <p:cNvPr id="10" name="Straight Connector 9"/>
          <p:cNvCxnSpPr/>
          <p:nvPr/>
        </p:nvCxnSpPr>
        <p:spPr>
          <a:xfrm>
            <a:off x="1591376" y="3089502"/>
            <a:ext cx="13289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236" y="11379200"/>
            <a:ext cx="16251767" cy="812800"/>
          </a:xfrm>
          <a:prstGeom prst="rect">
            <a:avLst/>
          </a:prstGeom>
          <a:solidFill>
            <a:srgbClr val="CDAF9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2" y="11261006"/>
            <a:ext cx="16251767" cy="113792"/>
          </a:xfrm>
          <a:prstGeom prst="rect">
            <a:avLst/>
          </a:prstGeom>
          <a:solidFill>
            <a:schemeClr val="accent3">
              <a:lumMod val="75000"/>
            </a:schemeClr>
          </a:solidFill>
          <a:ln>
            <a:solidFill>
              <a:srgbClr val="003E6C"/>
            </a:solid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p:cNvSpPr txBox="1">
            <a:spLocks/>
          </p:cNvSpPr>
          <p:nvPr userDrawn="1"/>
        </p:nvSpPr>
        <p:spPr>
          <a:xfrm>
            <a:off x="4914915" y="11484065"/>
            <a:ext cx="6430405" cy="6491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Ricker</a:t>
            </a:r>
            <a:r>
              <a:rPr lang="en-US" dirty="0" err="1">
                <a:solidFill>
                  <a:srgbClr val="C00000"/>
                </a:solidFill>
              </a:rPr>
              <a:t>|</a:t>
            </a:r>
            <a:r>
              <a:rPr lang="en-US" dirty="0" err="1"/>
              <a:t>Cunningham</a:t>
            </a:r>
            <a:endParaRPr lang="en-US" dirty="0"/>
          </a:p>
        </p:txBody>
      </p:sp>
    </p:spTree>
    <p:extLst>
      <p:ext uri="{BB962C8B-B14F-4D97-AF65-F5344CB8AC3E}">
        <p14:creationId xmlns:p14="http://schemas.microsoft.com/office/powerpoint/2010/main" val="2911749383"/>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1625620" rtl="0" eaLnBrk="1" latinLnBrk="0" hangingPunct="1">
        <a:lnSpc>
          <a:spcPct val="85000"/>
        </a:lnSpc>
        <a:spcBef>
          <a:spcPct val="0"/>
        </a:spcBef>
        <a:buNone/>
        <a:defRPr sz="5400" kern="1200" spc="-89" baseline="0">
          <a:solidFill>
            <a:srgbClr val="CDAF93"/>
          </a:solidFill>
          <a:latin typeface="Century Gothic" panose="020B0502020202020204" pitchFamily="34" charset="0"/>
          <a:ea typeface="+mj-ea"/>
          <a:cs typeface="+mj-cs"/>
        </a:defRPr>
      </a:lvl1pPr>
    </p:titleStyle>
    <p:body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Century Gothic" panose="020B0502020202020204" pitchFamily="34" charset="0"/>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Century Gothic" panose="020B0502020202020204" pitchFamily="34" charset="0"/>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rickercunningham.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cintosh HD1:   PROJECTS:RICKERCUNNINGHAM:RC.Stationery:RC.Letterhd.bkgr.pct"/>
          <p:cNvPicPr/>
          <p:nvPr/>
        </p:nvPicPr>
        <p:blipFill>
          <a:blip r:embed="rId3" cstate="screen"/>
          <a:srcRect/>
          <a:stretch>
            <a:fillRect/>
          </a:stretch>
        </p:blipFill>
        <p:spPr bwMode="auto">
          <a:xfrm>
            <a:off x="701198" y="8461286"/>
            <a:ext cx="1959487" cy="719367"/>
          </a:xfrm>
          <a:prstGeom prst="rect">
            <a:avLst/>
          </a:prstGeom>
          <a:noFill/>
          <a:ln w="9525">
            <a:noFill/>
            <a:miter lim="800000"/>
            <a:headEnd/>
            <a:tailEnd/>
          </a:ln>
        </p:spPr>
      </p:pic>
      <p:sp>
        <p:nvSpPr>
          <p:cNvPr id="10" name="TextBox 9"/>
          <p:cNvSpPr txBox="1"/>
          <p:nvPr/>
        </p:nvSpPr>
        <p:spPr>
          <a:xfrm>
            <a:off x="867509" y="3980070"/>
            <a:ext cx="5466561" cy="707886"/>
          </a:xfrm>
          <a:prstGeom prst="rect">
            <a:avLst/>
          </a:prstGeom>
          <a:noFill/>
        </p:spPr>
        <p:txBody>
          <a:bodyPr wrap="none" rtlCol="0">
            <a:spAutoFit/>
          </a:bodyPr>
          <a:lstStyle/>
          <a:p>
            <a:endParaRPr lang="en-US" sz="2000" dirty="0">
              <a:solidFill>
                <a:schemeClr val="accent4">
                  <a:lumMod val="75000"/>
                </a:schemeClr>
              </a:solidFill>
              <a:latin typeface="Century Gothic" panose="020B0502020202020204" pitchFamily="34" charset="0"/>
            </a:endParaRPr>
          </a:p>
          <a:p>
            <a:r>
              <a:rPr lang="en-US" sz="2000" dirty="0" smtClean="0">
                <a:solidFill>
                  <a:schemeClr val="bg2">
                    <a:lumMod val="25000"/>
                  </a:schemeClr>
                </a:solidFill>
                <a:latin typeface="Century Gothic" panose="020B0502020202020204" pitchFamily="34" charset="0"/>
              </a:rPr>
              <a:t>Colorado Springs Urban Renewal Authority</a:t>
            </a:r>
            <a:endParaRPr lang="en-US" sz="2000" dirty="0">
              <a:solidFill>
                <a:schemeClr val="accent4">
                  <a:lumMod val="75000"/>
                </a:schemeClr>
              </a:solidFill>
              <a:latin typeface="Century Gothic" panose="020B0502020202020204" pitchFamily="34" charset="0"/>
            </a:endParaRPr>
          </a:p>
        </p:txBody>
      </p:sp>
      <p:sp>
        <p:nvSpPr>
          <p:cNvPr id="14" name="Text Box 2"/>
          <p:cNvSpPr txBox="1">
            <a:spLocks noChangeArrowheads="1"/>
          </p:cNvSpPr>
          <p:nvPr/>
        </p:nvSpPr>
        <p:spPr bwMode="auto">
          <a:xfrm>
            <a:off x="867509" y="1348054"/>
            <a:ext cx="14866391" cy="1592744"/>
          </a:xfrm>
          <a:prstGeom prst="rect">
            <a:avLst/>
          </a:prstGeom>
          <a:noFill/>
          <a:ln w="9525">
            <a:noFill/>
            <a:miter lim="800000"/>
            <a:headEnd/>
            <a:tailEnd/>
          </a:ln>
          <a:effectLst/>
        </p:spPr>
        <p:txBody>
          <a:bodyPr wrap="square">
            <a:spAutoFit/>
          </a:bodyPr>
          <a:lstStyle/>
          <a:p>
            <a:pPr>
              <a:lnSpc>
                <a:spcPct val="125000"/>
              </a:lnSpc>
            </a:pPr>
            <a:r>
              <a:rPr lang="en-US" sz="2400" dirty="0">
                <a:solidFill>
                  <a:srgbClr val="CDAF93"/>
                </a:solidFill>
                <a:latin typeface="Century Gothic" panose="020B0502020202020204" pitchFamily="34" charset="0"/>
              </a:rPr>
              <a:t>City of </a:t>
            </a:r>
            <a:r>
              <a:rPr lang="en-US" sz="2400" dirty="0" smtClean="0">
                <a:solidFill>
                  <a:srgbClr val="CDAF93"/>
                </a:solidFill>
                <a:latin typeface="Century Gothic" panose="020B0502020202020204" pitchFamily="34" charset="0"/>
              </a:rPr>
              <a:t>Colorado Springs</a:t>
            </a:r>
            <a:r>
              <a:rPr lang="en-US" sz="2400" dirty="0">
                <a:solidFill>
                  <a:srgbClr val="CDAF93"/>
                </a:solidFill>
                <a:latin typeface="Century Gothic" panose="020B0502020202020204" pitchFamily="34" charset="0"/>
              </a:rPr>
              <a:t>, CO</a:t>
            </a:r>
            <a:endParaRPr lang="en-US" sz="5400" b="1" cap="all" dirty="0">
              <a:solidFill>
                <a:srgbClr val="CDAF93"/>
              </a:solidFill>
              <a:latin typeface="Century Gothic" panose="020B0502020202020204" pitchFamily="34" charset="0"/>
            </a:endParaRPr>
          </a:p>
          <a:p>
            <a:pPr>
              <a:lnSpc>
                <a:spcPct val="125000"/>
              </a:lnSpc>
            </a:pPr>
            <a:r>
              <a:rPr lang="en-US" sz="3600" dirty="0" smtClean="0">
                <a:solidFill>
                  <a:schemeClr val="bg2">
                    <a:lumMod val="25000"/>
                  </a:schemeClr>
                </a:solidFill>
                <a:latin typeface="Century Gothic" panose="020B0502020202020204" pitchFamily="34" charset="0"/>
              </a:rPr>
              <a:t>True North Commons Urban </a:t>
            </a:r>
            <a:r>
              <a:rPr lang="en-US" sz="3600" dirty="0">
                <a:solidFill>
                  <a:schemeClr val="bg2">
                    <a:lumMod val="25000"/>
                  </a:schemeClr>
                </a:solidFill>
                <a:latin typeface="Century Gothic" panose="020B0502020202020204" pitchFamily="34" charset="0"/>
              </a:rPr>
              <a:t>Renewal Plan</a:t>
            </a:r>
            <a:endParaRPr lang="en-US" sz="3200" dirty="0">
              <a:solidFill>
                <a:srgbClr val="000000"/>
              </a:solidFill>
              <a:latin typeface="Century Gothic" panose="020B0502020202020204" pitchFamily="34" charset="0"/>
            </a:endParaRPr>
          </a:p>
          <a:p>
            <a:pPr>
              <a:lnSpc>
                <a:spcPct val="125000"/>
              </a:lnSpc>
              <a:defRPr/>
            </a:pPr>
            <a:r>
              <a:rPr lang="en-US" dirty="0" smtClean="0">
                <a:solidFill>
                  <a:schemeClr val="accent1">
                    <a:lumMod val="75000"/>
                  </a:schemeClr>
                </a:solidFill>
                <a:latin typeface="Century Gothic" panose="020B0502020202020204" pitchFamily="34" charset="0"/>
              </a:rPr>
              <a:t>12 December </a:t>
            </a:r>
            <a:r>
              <a:rPr lang="en-US" dirty="0">
                <a:solidFill>
                  <a:schemeClr val="accent1">
                    <a:lumMod val="75000"/>
                  </a:schemeClr>
                </a:solidFill>
                <a:latin typeface="Century Gothic" panose="020B0502020202020204" pitchFamily="34" charset="0"/>
              </a:rPr>
              <a:t>2018</a:t>
            </a:r>
          </a:p>
        </p:txBody>
      </p:sp>
      <p:sp>
        <p:nvSpPr>
          <p:cNvPr id="7" name="TextBox 6"/>
          <p:cNvSpPr txBox="1"/>
          <p:nvPr/>
        </p:nvSpPr>
        <p:spPr>
          <a:xfrm>
            <a:off x="867509" y="9412524"/>
            <a:ext cx="4408854" cy="954107"/>
          </a:xfrm>
          <a:prstGeom prst="rect">
            <a:avLst/>
          </a:prstGeom>
          <a:noFill/>
        </p:spPr>
        <p:txBody>
          <a:bodyPr wrap="square" rtlCol="0">
            <a:spAutoFit/>
          </a:bodyPr>
          <a:lstStyle/>
          <a:p>
            <a:r>
              <a:rPr lang="en-US" sz="1400" dirty="0" smtClean="0"/>
              <a:t>10959 </a:t>
            </a:r>
            <a:r>
              <a:rPr lang="en-US" sz="1400" dirty="0" err="1"/>
              <a:t>Ashurst</a:t>
            </a:r>
            <a:r>
              <a:rPr lang="en-US" sz="1400" dirty="0"/>
              <a:t> Way</a:t>
            </a:r>
          </a:p>
          <a:p>
            <a:r>
              <a:rPr lang="en-US" sz="1400" dirty="0"/>
              <a:t>Littleton, CO  80130</a:t>
            </a:r>
          </a:p>
          <a:p>
            <a:r>
              <a:rPr lang="en-US" sz="1400" dirty="0"/>
              <a:t>303.458.5800  </a:t>
            </a:r>
            <a:r>
              <a:rPr lang="en-US" sz="1400" dirty="0" smtClean="0"/>
              <a:t>phone</a:t>
            </a:r>
            <a:endParaRPr lang="en-US" sz="1400" dirty="0"/>
          </a:p>
          <a:p>
            <a:r>
              <a:rPr lang="en-US" sz="1400" u="sng" dirty="0">
                <a:hlinkClick r:id="rId4"/>
              </a:rPr>
              <a:t>www.rickercunningham.com</a:t>
            </a:r>
            <a:r>
              <a:rPr lang="en-US" sz="1400" dirty="0"/>
              <a:t> </a:t>
            </a:r>
          </a:p>
        </p:txBody>
      </p:sp>
      <p:sp>
        <p:nvSpPr>
          <p:cNvPr id="12" name="TextBox 8"/>
          <p:cNvSpPr txBox="1">
            <a:spLocks noChangeArrowheads="1"/>
          </p:cNvSpPr>
          <p:nvPr/>
        </p:nvSpPr>
        <p:spPr bwMode="auto">
          <a:xfrm>
            <a:off x="867509" y="7883685"/>
            <a:ext cx="1375698" cy="307777"/>
          </a:xfrm>
          <a:prstGeom prst="rect">
            <a:avLst/>
          </a:prstGeom>
          <a:noFill/>
          <a:ln w="9525">
            <a:noFill/>
            <a:miter lim="800000"/>
            <a:headEnd/>
            <a:tailEnd/>
          </a:ln>
        </p:spPr>
        <p:txBody>
          <a:bodyPr wrap="none">
            <a:spAutoFit/>
          </a:bodyPr>
          <a:lstStyle/>
          <a:p>
            <a:r>
              <a:rPr lang="en-US" sz="1400" dirty="0">
                <a:solidFill>
                  <a:schemeClr val="accent6">
                    <a:lumMod val="75000"/>
                  </a:schemeClr>
                </a:solidFill>
                <a:latin typeface="Century Gothic" panose="020B0502020202020204" pitchFamily="34" charset="0"/>
              </a:rPr>
              <a:t>Presented by</a:t>
            </a:r>
            <a:r>
              <a:rPr lang="en-US" sz="1400" b="1" dirty="0">
                <a:solidFill>
                  <a:schemeClr val="accent6">
                    <a:lumMod val="75000"/>
                  </a:schemeClr>
                </a:solidFill>
                <a:latin typeface="+mn-lt"/>
              </a:rPr>
              <a:t>:</a:t>
            </a:r>
          </a:p>
        </p:txBody>
      </p:sp>
      <p:sp>
        <p:nvSpPr>
          <p:cNvPr id="13" name="TextBox 8"/>
          <p:cNvSpPr txBox="1">
            <a:spLocks noChangeArrowheads="1"/>
          </p:cNvSpPr>
          <p:nvPr/>
        </p:nvSpPr>
        <p:spPr bwMode="auto">
          <a:xfrm>
            <a:off x="867509" y="3748199"/>
            <a:ext cx="1329210" cy="307777"/>
          </a:xfrm>
          <a:prstGeom prst="rect">
            <a:avLst/>
          </a:prstGeom>
          <a:noFill/>
          <a:ln w="9525">
            <a:noFill/>
            <a:miter lim="800000"/>
            <a:headEnd/>
            <a:tailEnd/>
          </a:ln>
        </p:spPr>
        <p:txBody>
          <a:bodyPr wrap="none">
            <a:spAutoFit/>
          </a:bodyPr>
          <a:lstStyle/>
          <a:p>
            <a:r>
              <a:rPr lang="en-US" sz="1400" dirty="0">
                <a:solidFill>
                  <a:schemeClr val="accent6">
                    <a:lumMod val="75000"/>
                  </a:schemeClr>
                </a:solidFill>
                <a:latin typeface="Century Gothic" panose="020B0502020202020204" pitchFamily="34" charset="0"/>
              </a:rPr>
              <a:t>Prepared for</a:t>
            </a:r>
            <a:r>
              <a:rPr lang="en-US" sz="1400" b="1" dirty="0">
                <a:solidFill>
                  <a:schemeClr val="accent6">
                    <a:lumMod val="75000"/>
                  </a:schemeClr>
                </a:solidFill>
                <a:latin typeface="+mn-lt"/>
              </a:rPr>
              <a:t>:</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1567" b="1065"/>
          <a:stretch/>
        </p:blipFill>
        <p:spPr>
          <a:xfrm>
            <a:off x="8369032" y="2503357"/>
            <a:ext cx="7640463" cy="8679305"/>
          </a:xfrm>
          <a:prstGeom prst="rect">
            <a:avLst/>
          </a:prstGeom>
        </p:spPr>
      </p:pic>
    </p:spTree>
    <p:extLst>
      <p:ext uri="{BB962C8B-B14F-4D97-AF65-F5344CB8AC3E}">
        <p14:creationId xmlns:p14="http://schemas.microsoft.com/office/powerpoint/2010/main" val="287766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00552" y="1718164"/>
            <a:ext cx="13411200" cy="853715"/>
          </a:xfrm>
        </p:spPr>
        <p:txBody>
          <a:bodyPr>
            <a:normAutofit/>
          </a:bodyPr>
          <a:lstStyle/>
          <a:p>
            <a:r>
              <a:rPr lang="en-US" sz="3200" dirty="0" smtClean="0">
                <a:solidFill>
                  <a:schemeClr val="bg2">
                    <a:lumMod val="25000"/>
                  </a:schemeClr>
                </a:solidFill>
              </a:rPr>
              <a:t>(k5) Property under-utilization</a:t>
            </a:r>
            <a:endParaRPr lang="en-US" sz="3200" dirty="0">
              <a:solidFill>
                <a:schemeClr val="bg2">
                  <a:lumMod val="25000"/>
                </a:schemeClr>
              </a:solidFill>
            </a:endParaRP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9</a:t>
            </a:r>
            <a:endParaRPr lang="en-US" dirty="0">
              <a:solidFill>
                <a:schemeClr val="bg1"/>
              </a:solidFill>
            </a:endParaRPr>
          </a:p>
        </p:txBody>
      </p:sp>
      <p:sp>
        <p:nvSpPr>
          <p:cNvPr id="8" name="TextBox 7">
            <a:extLst>
              <a:ext uri="{FF2B5EF4-FFF2-40B4-BE49-F238E27FC236}">
                <a16:creationId xmlns:a16="http://schemas.microsoft.com/office/drawing/2014/main" xmlns="" id="{C48FB60D-DA0C-41DD-ABFF-F10E20EDE51C}"/>
              </a:ext>
            </a:extLst>
          </p:cNvPr>
          <p:cNvSpPr txBox="1"/>
          <p:nvPr/>
        </p:nvSpPr>
        <p:spPr>
          <a:xfrm>
            <a:off x="1619038" y="2437427"/>
            <a:ext cx="6295769" cy="2569934"/>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Condition</a:t>
            </a:r>
          </a:p>
          <a:p>
            <a:pPr marL="225425" indent="-225425">
              <a:lnSpc>
                <a:spcPct val="15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Site under-utilization relative to community </a:t>
            </a:r>
            <a:r>
              <a:rPr lang="en-US" sz="2400" dirty="0" smtClean="0">
                <a:latin typeface="Century Gothic" panose="020B0502020202020204" pitchFamily="34" charset="0"/>
              </a:rPr>
              <a:t>vision (at gateway location)</a:t>
            </a:r>
            <a:endParaRPr lang="en-US" sz="2400" dirty="0">
              <a:latin typeface="Century Gothic" panose="020B0502020202020204" pitchFamily="34" charset="0"/>
            </a:endParaRPr>
          </a:p>
        </p:txBody>
      </p:sp>
      <p:sp>
        <p:nvSpPr>
          <p:cNvPr id="9" name="TextBox 8">
            <a:extLst>
              <a:ext uri="{FF2B5EF4-FFF2-40B4-BE49-F238E27FC236}">
                <a16:creationId xmlns:a16="http://schemas.microsoft.com/office/drawing/2014/main" xmlns="" id="{C48FB60D-DA0C-41DD-ABFF-F10E20EDE51C}"/>
              </a:ext>
            </a:extLst>
          </p:cNvPr>
          <p:cNvSpPr txBox="1"/>
          <p:nvPr/>
        </p:nvSpPr>
        <p:spPr>
          <a:xfrm>
            <a:off x="8487029" y="2409945"/>
            <a:ext cx="6083409" cy="3677930"/>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Possible Remedy</a:t>
            </a:r>
          </a:p>
          <a:p>
            <a:pPr marL="225425" indent="-225425">
              <a:lnSpc>
                <a:spcPct val="15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P</a:t>
            </a:r>
            <a:r>
              <a:rPr lang="en-US" sz="2400" dirty="0" smtClean="0">
                <a:latin typeface="Century Gothic" panose="020B0502020202020204" pitchFamily="34" charset="0"/>
              </a:rPr>
              <a:t>articipation </a:t>
            </a:r>
            <a:r>
              <a:rPr lang="en-US" sz="2400" dirty="0">
                <a:latin typeface="Century Gothic" panose="020B0502020202020204" pitchFamily="34" charset="0"/>
              </a:rPr>
              <a:t>in eligible expenses (as per the </a:t>
            </a:r>
            <a:r>
              <a:rPr lang="en-US" sz="2400" b="1" dirty="0">
                <a:latin typeface="Century Gothic" panose="020B0502020202020204" pitchFamily="34" charset="0"/>
              </a:rPr>
              <a:t>Act</a:t>
            </a:r>
            <a:r>
              <a:rPr lang="en-US" sz="2400" dirty="0">
                <a:latin typeface="Century Gothic" panose="020B0502020202020204" pitchFamily="34" charset="0"/>
              </a:rPr>
              <a:t>) and improvements to vacant properties that currently do not generate taxable revenue for the </a:t>
            </a:r>
            <a:r>
              <a:rPr lang="en-US" sz="2400" dirty="0" smtClean="0">
                <a:latin typeface="Century Gothic" panose="020B0502020202020204" pitchFamily="34" charset="0"/>
              </a:rPr>
              <a:t>city</a:t>
            </a:r>
            <a:endParaRPr lang="en-US" sz="2400" dirty="0">
              <a:latin typeface="Century Gothic" panose="020B0502020202020204" pitchFamily="34" charset="0"/>
            </a:endParaRPr>
          </a:p>
        </p:txBody>
      </p:sp>
      <p:sp>
        <p:nvSpPr>
          <p:cNvPr id="10" name="Subtitle 3"/>
          <p:cNvSpPr txBox="1">
            <a:spLocks/>
          </p:cNvSpPr>
          <p:nvPr/>
        </p:nvSpPr>
        <p:spPr>
          <a:xfrm>
            <a:off x="1281642" y="500074"/>
            <a:ext cx="13411200" cy="853715"/>
          </a:xfrm>
          <a:prstGeom prst="rect">
            <a:avLst/>
          </a:prstGeom>
        </p:spPr>
        <p:txBody>
          <a:bodyPr vert="horz" lIns="0" tIns="45720" rIns="0" bIns="45720" rtlCol="0">
            <a:normAutofit/>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Century Gothic" panose="020B0502020202020204" pitchFamily="34" charset="0"/>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Century Gothic" panose="020B0502020202020204" pitchFamily="34" charset="0"/>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5400" dirty="0" smtClean="0">
                <a:solidFill>
                  <a:schemeClr val="bg2">
                    <a:lumMod val="25000"/>
                  </a:schemeClr>
                </a:solidFill>
              </a:rPr>
              <a:t>Conditions Survey Findings</a:t>
            </a:r>
            <a:endParaRPr lang="en-US" sz="5400" dirty="0">
              <a:solidFill>
                <a:schemeClr val="bg2">
                  <a:lumMod val="25000"/>
                </a:schemeClr>
              </a:solidFill>
            </a:endParaRPr>
          </a:p>
        </p:txBody>
      </p:sp>
    </p:spTree>
    <p:extLst>
      <p:ext uri="{BB962C8B-B14F-4D97-AF65-F5344CB8AC3E}">
        <p14:creationId xmlns:p14="http://schemas.microsoft.com/office/powerpoint/2010/main" val="390408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810" t="579" r="7800" b="4901"/>
          <a:stretch/>
        </p:blipFill>
        <p:spPr>
          <a:xfrm>
            <a:off x="1528996" y="1543986"/>
            <a:ext cx="12201495" cy="9039069"/>
          </a:xfrm>
          <a:prstGeom prst="rect">
            <a:avLst/>
          </a:prstGeom>
          <a:ln>
            <a:solidFill>
              <a:schemeClr val="accent1"/>
            </a:solidFill>
          </a:ln>
        </p:spPr>
      </p:pic>
      <p:sp>
        <p:nvSpPr>
          <p:cNvPr id="3" name="Subtitle 3"/>
          <p:cNvSpPr txBox="1">
            <a:spLocks/>
          </p:cNvSpPr>
          <p:nvPr/>
        </p:nvSpPr>
        <p:spPr>
          <a:xfrm>
            <a:off x="1281642" y="500074"/>
            <a:ext cx="13411200" cy="853715"/>
          </a:xfrm>
          <a:prstGeom prst="rect">
            <a:avLst/>
          </a:prstGeom>
        </p:spPr>
        <p:txBody>
          <a:bodyPr vert="horz" lIns="0" tIns="45720" rIns="0" bIns="45720" rtlCol="0">
            <a:normAutofit/>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Century Gothic" panose="020B0502020202020204" pitchFamily="34" charset="0"/>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Century Gothic" panose="020B0502020202020204" pitchFamily="34" charset="0"/>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5400" dirty="0" smtClean="0">
                <a:solidFill>
                  <a:schemeClr val="bg2">
                    <a:lumMod val="25000"/>
                  </a:schemeClr>
                </a:solidFill>
              </a:rPr>
              <a:t>Conditions Survey Summary</a:t>
            </a:r>
            <a:endParaRPr lang="en-US" sz="5400" dirty="0">
              <a:solidFill>
                <a:schemeClr val="bg2">
                  <a:lumMod val="25000"/>
                </a:schemeClr>
              </a:solidFill>
            </a:endParaRPr>
          </a:p>
        </p:txBody>
      </p:sp>
      <p:sp>
        <p:nvSpPr>
          <p:cNvPr id="2" name="Rectangle 1"/>
          <p:cNvSpPr/>
          <p:nvPr/>
        </p:nvSpPr>
        <p:spPr>
          <a:xfrm>
            <a:off x="1021083" y="10643582"/>
            <a:ext cx="3810659" cy="438582"/>
          </a:xfrm>
          <a:prstGeom prst="rect">
            <a:avLst/>
          </a:prstGeom>
        </p:spPr>
        <p:txBody>
          <a:bodyPr wrap="none">
            <a:spAutoFit/>
          </a:bodyPr>
          <a:lstStyle/>
          <a:p>
            <a:pPr marL="457200" marR="0">
              <a:lnSpc>
                <a:spcPct val="125000"/>
              </a:lnSpc>
              <a:spcBef>
                <a:spcPts val="600"/>
              </a:spcBef>
              <a:spcAft>
                <a:spcPts val="0"/>
              </a:spcAft>
            </a:pPr>
            <a:r>
              <a:rPr lang="en-US" dirty="0">
                <a:latin typeface="Century Gothic" panose="020B0502020202020204" pitchFamily="34" charset="0"/>
                <a:ea typeface="Times New Roman" panose="02020603050405020304" pitchFamily="18" charset="0"/>
              </a:rPr>
              <a:t>Source: </a:t>
            </a:r>
            <a:r>
              <a:rPr lang="en-US" dirty="0" err="1">
                <a:latin typeface="Century Gothic" panose="020B0502020202020204" pitchFamily="34" charset="0"/>
                <a:ea typeface="Times New Roman" panose="02020603050405020304" pitchFamily="18" charset="0"/>
              </a:rPr>
              <a:t>Ricker</a:t>
            </a:r>
            <a:r>
              <a:rPr lang="en-US"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Ι</a:t>
            </a:r>
            <a:r>
              <a:rPr lang="en-US" dirty="0" err="1">
                <a:latin typeface="Century Gothic" panose="020B0502020202020204" pitchFamily="34" charset="0"/>
                <a:ea typeface="Times New Roman" panose="02020603050405020304" pitchFamily="18" charset="0"/>
              </a:rPr>
              <a:t>Cunningham</a:t>
            </a:r>
            <a:r>
              <a:rPr lang="en-US" dirty="0">
                <a:latin typeface="Century Gothic" panose="020B0502020202020204" pitchFamily="34"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10</a:t>
            </a:r>
            <a:endParaRPr lang="en-US" dirty="0">
              <a:solidFill>
                <a:schemeClr val="bg1"/>
              </a:solidFill>
            </a:endParaRPr>
          </a:p>
        </p:txBody>
      </p:sp>
    </p:spTree>
    <p:extLst>
      <p:ext uri="{BB962C8B-B14F-4D97-AF65-F5344CB8AC3E}">
        <p14:creationId xmlns:p14="http://schemas.microsoft.com/office/powerpoint/2010/main" val="318419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16554" y="1129661"/>
            <a:ext cx="13411200" cy="853715"/>
          </a:xfrm>
        </p:spPr>
        <p:txBody>
          <a:bodyPr>
            <a:normAutofit/>
          </a:bodyPr>
          <a:lstStyle/>
          <a:p>
            <a:r>
              <a:rPr lang="en-US" sz="5400" dirty="0">
                <a:solidFill>
                  <a:schemeClr val="bg2">
                    <a:lumMod val="25000"/>
                  </a:schemeClr>
                </a:solidFill>
              </a:rPr>
              <a:t>Urban Renewal P</a:t>
            </a:r>
            <a:r>
              <a:rPr lang="en-US" sz="5400" dirty="0">
                <a:solidFill>
                  <a:schemeClr val="bg2">
                    <a:lumMod val="25000"/>
                  </a:schemeClr>
                </a:solidFill>
                <a:latin typeface="Century Gothic" panose="020B0502020202020204" pitchFamily="34" charset="0"/>
              </a:rPr>
              <a:t>lan Purpose</a:t>
            </a: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7" name="Subtitle 2"/>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p>
        </p:txBody>
      </p:sp>
      <p:sp>
        <p:nvSpPr>
          <p:cNvPr id="9" name="TextBox 8"/>
          <p:cNvSpPr txBox="1"/>
          <p:nvPr/>
        </p:nvSpPr>
        <p:spPr>
          <a:xfrm>
            <a:off x="1938747" y="2773433"/>
            <a:ext cx="12617512" cy="7295330"/>
          </a:xfrm>
          <a:prstGeom prst="rect">
            <a:avLst/>
          </a:prstGeom>
          <a:noFill/>
        </p:spPr>
        <p:txBody>
          <a:bodyPr wrap="square" rtlCol="0">
            <a:spAutoFit/>
          </a:bodyPr>
          <a:lstStyle/>
          <a:p>
            <a:pPr marL="457200" indent="-457200">
              <a:lnSpc>
                <a:spcPct val="200000"/>
              </a:lnSpc>
              <a:spcBef>
                <a:spcPts val="300"/>
              </a:spcBef>
              <a:spcAft>
                <a:spcPts val="300"/>
              </a:spcAft>
              <a:buAutoNum type="arabicPeriod"/>
            </a:pPr>
            <a:r>
              <a:rPr lang="en-US" sz="2200" dirty="0">
                <a:latin typeface="Century Gothic" panose="020B0502020202020204" pitchFamily="34" charset="0"/>
              </a:rPr>
              <a:t>Assist the municipality in </a:t>
            </a:r>
            <a:r>
              <a:rPr lang="en-US" sz="2200" b="1" dirty="0">
                <a:latin typeface="Century Gothic" panose="020B0502020202020204" pitchFamily="34" charset="0"/>
              </a:rPr>
              <a:t>eliminating and preventing the spread of blighting conditions</a:t>
            </a:r>
          </a:p>
          <a:p>
            <a:pPr marL="457200" indent="-457200">
              <a:lnSpc>
                <a:spcPct val="200000"/>
              </a:lnSpc>
              <a:spcBef>
                <a:spcPts val="300"/>
              </a:spcBef>
              <a:spcAft>
                <a:spcPts val="300"/>
              </a:spcAft>
              <a:buAutoNum type="arabicPeriod"/>
            </a:pPr>
            <a:r>
              <a:rPr lang="en-US" sz="2200" b="1" dirty="0">
                <a:latin typeface="Century Gothic" panose="020B0502020202020204" pitchFamily="34" charset="0"/>
              </a:rPr>
              <a:t>Implement community priorities </a:t>
            </a:r>
            <a:r>
              <a:rPr lang="en-US" sz="2200" dirty="0">
                <a:latin typeface="Century Gothic" panose="020B0502020202020204" pitchFamily="34" charset="0"/>
              </a:rPr>
              <a:t>identified in adopted community plans and other policy documents</a:t>
            </a:r>
          </a:p>
          <a:p>
            <a:pPr>
              <a:lnSpc>
                <a:spcPct val="200000"/>
              </a:lnSpc>
              <a:spcBef>
                <a:spcPts val="300"/>
              </a:spcBef>
              <a:spcAft>
                <a:spcPts val="300"/>
              </a:spcAft>
            </a:pPr>
            <a:r>
              <a:rPr lang="en-US" sz="2200" b="1" dirty="0">
                <a:solidFill>
                  <a:srgbClr val="CDAF93"/>
                </a:solidFill>
                <a:latin typeface="Century Gothic" panose="020B0502020202020204" pitchFamily="34" charset="0"/>
              </a:rPr>
              <a:t>It does this by:</a:t>
            </a:r>
          </a:p>
          <a:p>
            <a:pPr marL="342900" indent="-342900">
              <a:lnSpc>
                <a:spcPct val="200000"/>
              </a:lnSpc>
              <a:spcBef>
                <a:spcPts val="300"/>
              </a:spcBef>
              <a:spcAft>
                <a:spcPts val="300"/>
              </a:spcAft>
              <a:buFont typeface="Wingdings" panose="05000000000000000000" pitchFamily="2" charset="2"/>
              <a:buChar char="§"/>
            </a:pPr>
            <a:r>
              <a:rPr lang="en-US" sz="2200" dirty="0">
                <a:latin typeface="Century Gothic" panose="020B0502020202020204" pitchFamily="34" charset="0"/>
              </a:rPr>
              <a:t>Financing</a:t>
            </a:r>
          </a:p>
          <a:p>
            <a:pPr marL="342900" indent="-342900">
              <a:lnSpc>
                <a:spcPct val="200000"/>
              </a:lnSpc>
              <a:spcBef>
                <a:spcPts val="300"/>
              </a:spcBef>
              <a:spcAft>
                <a:spcPts val="300"/>
              </a:spcAft>
              <a:buFont typeface="Wingdings" panose="05000000000000000000" pitchFamily="2" charset="2"/>
              <a:buChar char="§"/>
            </a:pPr>
            <a:r>
              <a:rPr lang="en-US" sz="2200" dirty="0">
                <a:latin typeface="Century Gothic" panose="020B0502020202020204" pitchFamily="34" charset="0"/>
              </a:rPr>
              <a:t>Installing</a:t>
            </a:r>
          </a:p>
          <a:p>
            <a:pPr marL="342900" indent="-342900">
              <a:lnSpc>
                <a:spcPct val="200000"/>
              </a:lnSpc>
              <a:spcBef>
                <a:spcPts val="300"/>
              </a:spcBef>
              <a:spcAft>
                <a:spcPts val="300"/>
              </a:spcAft>
              <a:buFont typeface="Wingdings" panose="05000000000000000000" pitchFamily="2" charset="2"/>
              <a:buChar char="§"/>
            </a:pPr>
            <a:r>
              <a:rPr lang="en-US" sz="2200" dirty="0">
                <a:latin typeface="Century Gothic" panose="020B0502020202020204" pitchFamily="34" charset="0"/>
              </a:rPr>
              <a:t>Constructing and / or </a:t>
            </a:r>
          </a:p>
          <a:p>
            <a:pPr marL="342900" indent="-342900">
              <a:lnSpc>
                <a:spcPct val="200000"/>
              </a:lnSpc>
              <a:spcBef>
                <a:spcPts val="300"/>
              </a:spcBef>
              <a:spcAft>
                <a:spcPts val="300"/>
              </a:spcAft>
              <a:buFont typeface="Wingdings" panose="05000000000000000000" pitchFamily="2" charset="2"/>
              <a:buChar char="§"/>
            </a:pPr>
            <a:r>
              <a:rPr lang="en-US" sz="2200" dirty="0">
                <a:latin typeface="Century Gothic" panose="020B0502020202020204" pitchFamily="34" charset="0"/>
              </a:rPr>
              <a:t>Cooperating with others </a:t>
            </a:r>
          </a:p>
          <a:p>
            <a:pPr>
              <a:lnSpc>
                <a:spcPct val="200000"/>
              </a:lnSpc>
              <a:spcBef>
                <a:spcPts val="300"/>
              </a:spcBef>
              <a:spcAft>
                <a:spcPts val="300"/>
              </a:spcAft>
            </a:pPr>
            <a:r>
              <a:rPr lang="en-US" sz="2200" dirty="0">
                <a:latin typeface="Century Gothic" panose="020B0502020202020204" pitchFamily="34" charset="0"/>
              </a:rPr>
              <a:t>… improvements that conditions that are adverse to the economic growth of the community</a:t>
            </a: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11</a:t>
            </a:r>
            <a:endParaRPr lang="en-US" dirty="0">
              <a:solidFill>
                <a:schemeClr val="bg1"/>
              </a:solidFill>
            </a:endParaRPr>
          </a:p>
        </p:txBody>
      </p:sp>
    </p:spTree>
    <p:extLst>
      <p:ext uri="{BB962C8B-B14F-4D97-AF65-F5344CB8AC3E}">
        <p14:creationId xmlns:p14="http://schemas.microsoft.com/office/powerpoint/2010/main" val="203487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16554" y="1129661"/>
            <a:ext cx="13411200" cy="853715"/>
          </a:xfrm>
        </p:spPr>
        <p:txBody>
          <a:bodyPr>
            <a:normAutofit/>
          </a:bodyPr>
          <a:lstStyle/>
          <a:p>
            <a:r>
              <a:rPr lang="en-US" sz="5400" dirty="0">
                <a:solidFill>
                  <a:schemeClr val="bg2">
                    <a:lumMod val="25000"/>
                  </a:schemeClr>
                </a:solidFill>
                <a:latin typeface="Century Gothic" panose="020B0502020202020204" pitchFamily="34" charset="0"/>
              </a:rPr>
              <a:t>Plan Implementation</a:t>
            </a: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7" name="Subtitle 2"/>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p>
        </p:txBody>
      </p:sp>
      <p:sp>
        <p:nvSpPr>
          <p:cNvPr id="9" name="TextBox 8"/>
          <p:cNvSpPr txBox="1"/>
          <p:nvPr/>
        </p:nvSpPr>
        <p:spPr>
          <a:xfrm>
            <a:off x="1790868" y="2626874"/>
            <a:ext cx="12366813" cy="7476149"/>
          </a:xfrm>
          <a:prstGeom prst="rect">
            <a:avLst/>
          </a:prstGeom>
          <a:noFill/>
        </p:spPr>
        <p:txBody>
          <a:bodyPr wrap="square" rtlCol="0">
            <a:spAutoFit/>
          </a:bodyPr>
          <a:lstStyle/>
          <a:p>
            <a:pPr marL="342900" indent="-342900">
              <a:lnSpc>
                <a:spcPct val="150000"/>
              </a:lnSpc>
              <a:spcBef>
                <a:spcPts val="300"/>
              </a:spcBef>
              <a:spcAft>
                <a:spcPts val="300"/>
              </a:spcAft>
              <a:buFont typeface="Wingdings" panose="05000000000000000000" pitchFamily="2" charset="2"/>
              <a:buChar char="§"/>
            </a:pPr>
            <a:r>
              <a:rPr lang="en-US" sz="2200" b="1" dirty="0">
                <a:latin typeface="Century Gothic" panose="020B0502020202020204" pitchFamily="34" charset="0"/>
              </a:rPr>
              <a:t>Authority</a:t>
            </a:r>
            <a:r>
              <a:rPr lang="en-US" sz="2200" dirty="0">
                <a:latin typeface="Century Gothic" panose="020B0502020202020204" pitchFamily="34" charset="0"/>
              </a:rPr>
              <a:t> will be the Plan’s principal administrator </a:t>
            </a:r>
          </a:p>
          <a:p>
            <a:pPr marL="342900" indent="-342900">
              <a:lnSpc>
                <a:spcPct val="150000"/>
              </a:lnSpc>
              <a:spcBef>
                <a:spcPts val="300"/>
              </a:spcBef>
              <a:spcAft>
                <a:spcPts val="300"/>
              </a:spcAft>
              <a:buFont typeface="Wingdings" panose="05000000000000000000" pitchFamily="2" charset="2"/>
              <a:buChar char="§"/>
            </a:pPr>
            <a:r>
              <a:rPr lang="en-US" sz="2200" b="1" dirty="0">
                <a:latin typeface="Century Gothic" panose="020B0502020202020204" pitchFamily="34" charset="0"/>
              </a:rPr>
              <a:t>City Council</a:t>
            </a:r>
            <a:r>
              <a:rPr lang="en-US" sz="2200" dirty="0">
                <a:latin typeface="Century Gothic" panose="020B0502020202020204" pitchFamily="34" charset="0"/>
              </a:rPr>
              <a:t> will authorize and oversee its efforts</a:t>
            </a:r>
          </a:p>
          <a:p>
            <a:pPr marL="342900" indent="-342900">
              <a:lnSpc>
                <a:spcPct val="150000"/>
              </a:lnSpc>
              <a:spcBef>
                <a:spcPts val="300"/>
              </a:spcBef>
              <a:spcAft>
                <a:spcPts val="300"/>
              </a:spcAft>
              <a:buFont typeface="Wingdings" panose="05000000000000000000" pitchFamily="2" charset="2"/>
              <a:buChar char="§"/>
            </a:pPr>
            <a:r>
              <a:rPr lang="en-US" sz="2200" b="1" dirty="0">
                <a:latin typeface="Century Gothic" panose="020B0502020202020204" pitchFamily="34" charset="0"/>
              </a:rPr>
              <a:t>Planning and Zoning Commission </a:t>
            </a:r>
            <a:r>
              <a:rPr lang="en-US" sz="2200" dirty="0">
                <a:latin typeface="Century Gothic" panose="020B0502020202020204" pitchFamily="34" charset="0"/>
              </a:rPr>
              <a:t>will ensure design and development standards meet or exceed established regulations</a:t>
            </a:r>
          </a:p>
          <a:p>
            <a:pPr>
              <a:lnSpc>
                <a:spcPct val="150000"/>
              </a:lnSpc>
              <a:spcBef>
                <a:spcPts val="300"/>
              </a:spcBef>
              <a:spcAft>
                <a:spcPts val="300"/>
              </a:spcAft>
            </a:pPr>
            <a:endParaRPr lang="en-US" sz="2200" b="1" dirty="0">
              <a:solidFill>
                <a:srgbClr val="CDAF93"/>
              </a:solidFill>
              <a:latin typeface="Century Gothic" panose="020B0502020202020204" pitchFamily="34" charset="0"/>
            </a:endParaRPr>
          </a:p>
          <a:p>
            <a:pPr>
              <a:lnSpc>
                <a:spcPct val="150000"/>
              </a:lnSpc>
              <a:spcBef>
                <a:spcPts val="300"/>
              </a:spcBef>
              <a:spcAft>
                <a:spcPts val="300"/>
              </a:spcAft>
            </a:pPr>
            <a:r>
              <a:rPr lang="en-US" sz="2200" b="1" dirty="0">
                <a:solidFill>
                  <a:srgbClr val="CDAF93"/>
                </a:solidFill>
                <a:latin typeface="Century Gothic" panose="020B0502020202020204" pitchFamily="34" charset="0"/>
              </a:rPr>
              <a:t>Together they will work cooperatively to:</a:t>
            </a:r>
          </a:p>
          <a:p>
            <a:pPr marL="342900" indent="-342900">
              <a:lnSpc>
                <a:spcPct val="150000"/>
              </a:lnSpc>
              <a:spcBef>
                <a:spcPts val="300"/>
              </a:spcBef>
              <a:spcAft>
                <a:spcPts val="300"/>
              </a:spcAft>
              <a:buFont typeface="Wingdings" panose="05000000000000000000" pitchFamily="2" charset="2"/>
              <a:buChar char="§"/>
            </a:pPr>
            <a:r>
              <a:rPr lang="en-US" sz="2200" b="1" dirty="0">
                <a:latin typeface="Century Gothic" panose="020B0502020202020204" pitchFamily="34" charset="0"/>
              </a:rPr>
              <a:t>Prioritize </a:t>
            </a:r>
            <a:r>
              <a:rPr lang="en-US" sz="2200" dirty="0">
                <a:latin typeface="Century Gothic" panose="020B0502020202020204" pitchFamily="34" charset="0"/>
              </a:rPr>
              <a:t>capital </a:t>
            </a:r>
            <a:r>
              <a:rPr lang="en-US" sz="2200" b="1" dirty="0">
                <a:latin typeface="Century Gothic" panose="020B0502020202020204" pitchFamily="34" charset="0"/>
              </a:rPr>
              <a:t>investments </a:t>
            </a:r>
            <a:r>
              <a:rPr lang="en-US" sz="2200" dirty="0">
                <a:latin typeface="Century Gothic" panose="020B0502020202020204" pitchFamily="34" charset="0"/>
              </a:rPr>
              <a:t>in the Area </a:t>
            </a:r>
          </a:p>
          <a:p>
            <a:pPr marL="342900" indent="-342900">
              <a:lnSpc>
                <a:spcPct val="150000"/>
              </a:lnSpc>
              <a:spcBef>
                <a:spcPts val="300"/>
              </a:spcBef>
              <a:spcAft>
                <a:spcPts val="300"/>
              </a:spcAft>
              <a:buFont typeface="Wingdings" panose="05000000000000000000" pitchFamily="2" charset="2"/>
              <a:buChar char="§"/>
            </a:pPr>
            <a:r>
              <a:rPr lang="en-US" sz="2200" b="1" dirty="0">
                <a:latin typeface="Century Gothic" panose="020B0502020202020204" pitchFamily="34" charset="0"/>
              </a:rPr>
              <a:t>Ensure</a:t>
            </a:r>
            <a:r>
              <a:rPr lang="en-US" sz="2200" dirty="0">
                <a:latin typeface="Century Gothic" panose="020B0502020202020204" pitchFamily="34" charset="0"/>
              </a:rPr>
              <a:t> their efforts provide a </a:t>
            </a:r>
            <a:r>
              <a:rPr lang="en-US" sz="2200" b="1" dirty="0">
                <a:latin typeface="Century Gothic" panose="020B0502020202020204" pitchFamily="34" charset="0"/>
              </a:rPr>
              <a:t>public benefit </a:t>
            </a:r>
            <a:r>
              <a:rPr lang="en-US" sz="2200" dirty="0">
                <a:latin typeface="Century Gothic" panose="020B0502020202020204" pitchFamily="34" charset="0"/>
              </a:rPr>
              <a:t>to property and business interests </a:t>
            </a:r>
          </a:p>
          <a:p>
            <a:pPr marL="342900" indent="-342900">
              <a:lnSpc>
                <a:spcPct val="150000"/>
              </a:lnSpc>
              <a:spcBef>
                <a:spcPts val="300"/>
              </a:spcBef>
              <a:spcAft>
                <a:spcPts val="300"/>
              </a:spcAft>
              <a:buFont typeface="Wingdings" panose="05000000000000000000" pitchFamily="2" charset="2"/>
              <a:buChar char="§"/>
            </a:pPr>
            <a:r>
              <a:rPr lang="en-US" sz="2200" b="1" dirty="0">
                <a:latin typeface="Century Gothic" panose="020B0502020202020204" pitchFamily="34" charset="0"/>
              </a:rPr>
              <a:t>Encourage projects </a:t>
            </a:r>
            <a:r>
              <a:rPr lang="en-US" sz="2200" dirty="0">
                <a:latin typeface="Century Gothic" panose="020B0502020202020204" pitchFamily="34" charset="0"/>
              </a:rPr>
              <a:t>that conform to existing municipal codes and ordinances</a:t>
            </a:r>
          </a:p>
          <a:p>
            <a:pPr marL="342900" indent="-342900">
              <a:lnSpc>
                <a:spcPct val="150000"/>
              </a:lnSpc>
              <a:spcBef>
                <a:spcPts val="300"/>
              </a:spcBef>
              <a:spcAft>
                <a:spcPts val="300"/>
              </a:spcAft>
              <a:buFont typeface="Wingdings" panose="05000000000000000000" pitchFamily="2" charset="2"/>
              <a:buChar char="§"/>
            </a:pPr>
            <a:r>
              <a:rPr lang="en-US" sz="2200" b="1" dirty="0">
                <a:latin typeface="Century Gothic" panose="020B0502020202020204" pitchFamily="34" charset="0"/>
              </a:rPr>
              <a:t>Complete </a:t>
            </a:r>
            <a:r>
              <a:rPr lang="en-US" sz="2200" dirty="0">
                <a:latin typeface="Century Gothic" panose="020B0502020202020204" pitchFamily="34" charset="0"/>
              </a:rPr>
              <a:t>and </a:t>
            </a:r>
            <a:r>
              <a:rPr lang="en-US" sz="2200" b="1" dirty="0">
                <a:latin typeface="Century Gothic" panose="020B0502020202020204" pitchFamily="34" charset="0"/>
              </a:rPr>
              <a:t>maintain </a:t>
            </a:r>
            <a:r>
              <a:rPr lang="en-US" sz="2200" dirty="0">
                <a:latin typeface="Century Gothic" panose="020B0502020202020204" pitchFamily="34" charset="0"/>
              </a:rPr>
              <a:t>public and / or private </a:t>
            </a:r>
            <a:r>
              <a:rPr lang="en-US" sz="2200" b="1" dirty="0">
                <a:latin typeface="Century Gothic" panose="020B0502020202020204" pitchFamily="34" charset="0"/>
              </a:rPr>
              <a:t>improvements </a:t>
            </a:r>
            <a:r>
              <a:rPr lang="en-US" sz="2200" dirty="0">
                <a:latin typeface="Century Gothic" panose="020B0502020202020204" pitchFamily="34" charset="0"/>
              </a:rPr>
              <a:t>and</a:t>
            </a:r>
            <a:r>
              <a:rPr lang="en-US" sz="2200" b="1" dirty="0">
                <a:latin typeface="Century Gothic" panose="020B0502020202020204" pitchFamily="34" charset="0"/>
              </a:rPr>
              <a:t> infrastructure</a:t>
            </a:r>
            <a:r>
              <a:rPr lang="en-US" sz="2200" dirty="0">
                <a:latin typeface="Century Gothic" panose="020B0502020202020204" pitchFamily="34" charset="0"/>
              </a:rPr>
              <a:t> </a:t>
            </a:r>
          </a:p>
          <a:p>
            <a:pPr marL="342900" indent="-342900">
              <a:lnSpc>
                <a:spcPct val="150000"/>
              </a:lnSpc>
              <a:spcBef>
                <a:spcPts val="300"/>
              </a:spcBef>
              <a:spcAft>
                <a:spcPts val="300"/>
              </a:spcAft>
              <a:buFont typeface="Wingdings" panose="05000000000000000000" pitchFamily="2" charset="2"/>
              <a:buChar char="§"/>
            </a:pPr>
            <a:r>
              <a:rPr lang="en-US" sz="2200" b="1" dirty="0">
                <a:latin typeface="Century Gothic" panose="020B0502020202020204" pitchFamily="34" charset="0"/>
              </a:rPr>
              <a:t>Use financial resources</a:t>
            </a:r>
            <a:r>
              <a:rPr lang="en-US" sz="2200" dirty="0">
                <a:latin typeface="Century Gothic" panose="020B0502020202020204" pitchFamily="34" charset="0"/>
              </a:rPr>
              <a:t> and</a:t>
            </a:r>
            <a:r>
              <a:rPr lang="en-US" sz="2200" b="1" dirty="0">
                <a:latin typeface="Century Gothic" panose="020B0502020202020204" pitchFamily="34" charset="0"/>
              </a:rPr>
              <a:t> powers </a:t>
            </a:r>
            <a:r>
              <a:rPr lang="en-US" sz="2200" dirty="0">
                <a:latin typeface="Century Gothic" panose="020B0502020202020204" pitchFamily="34" charset="0"/>
              </a:rPr>
              <a:t>available to the Authority </a:t>
            </a:r>
          </a:p>
          <a:p>
            <a:pPr marL="342900" indent="-342900">
              <a:lnSpc>
                <a:spcPct val="150000"/>
              </a:lnSpc>
              <a:spcBef>
                <a:spcPts val="300"/>
              </a:spcBef>
              <a:spcAft>
                <a:spcPts val="300"/>
              </a:spcAft>
              <a:buFont typeface="Wingdings" panose="05000000000000000000" pitchFamily="2" charset="2"/>
              <a:buChar char="§"/>
            </a:pPr>
            <a:r>
              <a:rPr lang="en-US" sz="2200" dirty="0">
                <a:latin typeface="Century Gothic" panose="020B0502020202020204" pitchFamily="34" charset="0"/>
              </a:rPr>
              <a:t>Actively </a:t>
            </a:r>
            <a:r>
              <a:rPr lang="en-US" sz="2200" b="1" dirty="0">
                <a:latin typeface="Century Gothic" panose="020B0502020202020204" pitchFamily="34" charset="0"/>
              </a:rPr>
              <a:t>promote private investment </a:t>
            </a:r>
            <a:r>
              <a:rPr lang="en-US" sz="2200" dirty="0">
                <a:latin typeface="Century Gothic" panose="020B0502020202020204" pitchFamily="34" charset="0"/>
              </a:rPr>
              <a:t>and </a:t>
            </a:r>
            <a:r>
              <a:rPr lang="en-US" sz="2200" b="1" dirty="0">
                <a:latin typeface="Century Gothic" panose="020B0502020202020204" pitchFamily="34" charset="0"/>
              </a:rPr>
              <a:t>job creation</a:t>
            </a:r>
            <a:endParaRPr lang="en-US" sz="2200" dirty="0">
              <a:latin typeface="Century Gothic" panose="020B0502020202020204" pitchFamily="34" charset="0"/>
            </a:endParaRPr>
          </a:p>
          <a:p>
            <a:pPr>
              <a:lnSpc>
                <a:spcPct val="150000"/>
              </a:lnSpc>
              <a:spcBef>
                <a:spcPts val="300"/>
              </a:spcBef>
              <a:spcAft>
                <a:spcPts val="300"/>
              </a:spcAft>
            </a:pPr>
            <a:endParaRPr lang="en-US" sz="2200" dirty="0">
              <a:latin typeface="Century Gothic" panose="020B0502020202020204" pitchFamily="34" charset="0"/>
            </a:endParaRP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347304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p:cNvSpPr txBox="1">
            <a:spLocks/>
          </p:cNvSpPr>
          <p:nvPr/>
        </p:nvSpPr>
        <p:spPr>
          <a:xfrm>
            <a:off x="1416554" y="1129661"/>
            <a:ext cx="13411200" cy="853715"/>
          </a:xfrm>
          <a:prstGeom prst="rect">
            <a:avLst/>
          </a:prstGeom>
        </p:spPr>
        <p:txBody>
          <a:bodyPr vert="horz" lIns="0" tIns="45720" rIns="0" bIns="45720" rtlCol="0">
            <a:normAutofit/>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mn-lt"/>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5400" dirty="0">
                <a:solidFill>
                  <a:schemeClr val="bg2">
                    <a:lumMod val="25000"/>
                  </a:schemeClr>
                </a:solidFill>
                <a:latin typeface="Century Gothic" panose="020B0502020202020204" pitchFamily="34" charset="0"/>
              </a:rPr>
              <a:t>Urban Renewal Project </a:t>
            </a:r>
            <a:r>
              <a:rPr lang="en-US" sz="2400" dirty="0">
                <a:solidFill>
                  <a:schemeClr val="bg2">
                    <a:lumMod val="25000"/>
                  </a:schemeClr>
                </a:solidFill>
                <a:latin typeface="Century Gothic" panose="020B0502020202020204" pitchFamily="34" charset="0"/>
              </a:rPr>
              <a:t>(Defined)</a:t>
            </a:r>
          </a:p>
        </p:txBody>
      </p:sp>
      <p:sp>
        <p:nvSpPr>
          <p:cNvPr id="7" name="Subtitle 2">
            <a:extLst>
              <a:ext uri="{FF2B5EF4-FFF2-40B4-BE49-F238E27FC236}">
                <a16:creationId xmlns:a16="http://schemas.microsoft.com/office/drawing/2014/main" xmlns="" id="{2F1FA3AD-750A-4B3A-9F8C-113EE781135E}"/>
              </a:ext>
            </a:extLst>
          </p:cNvPr>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xmlns="" id="{766AFB11-A7FE-4185-8EC5-17977A0C0A51}"/>
              </a:ext>
            </a:extLst>
          </p:cNvPr>
          <p:cNvSpPr txBox="1"/>
          <p:nvPr/>
        </p:nvSpPr>
        <p:spPr>
          <a:xfrm>
            <a:off x="1826825" y="2592927"/>
            <a:ext cx="12966132" cy="6039154"/>
          </a:xfrm>
          <a:prstGeom prst="rect">
            <a:avLst/>
          </a:prstGeom>
          <a:noFill/>
        </p:spPr>
        <p:txBody>
          <a:bodyPr wrap="square" rtlCol="0">
            <a:spAutoFit/>
          </a:bodyPr>
          <a:lstStyle/>
          <a:p>
            <a:pPr>
              <a:lnSpc>
                <a:spcPct val="200000"/>
              </a:lnSpc>
              <a:spcBef>
                <a:spcPts val="300"/>
              </a:spcBef>
              <a:spcAft>
                <a:spcPts val="300"/>
              </a:spcAft>
            </a:pPr>
            <a:r>
              <a:rPr lang="en-US" sz="2400" b="1" dirty="0">
                <a:latin typeface="Century Gothic" panose="020B0502020202020204" pitchFamily="34" charset="0"/>
              </a:rPr>
              <a:t>Project </a:t>
            </a:r>
            <a:r>
              <a:rPr lang="en-US" sz="2400" dirty="0">
                <a:latin typeface="Century Gothic" panose="020B0502020202020204" pitchFamily="34" charset="0"/>
              </a:rPr>
              <a:t>–</a:t>
            </a:r>
            <a:r>
              <a:rPr lang="en-US" sz="2400" b="1" dirty="0">
                <a:latin typeface="Century Gothic" panose="020B0502020202020204" pitchFamily="34" charset="0"/>
              </a:rPr>
              <a:t> </a:t>
            </a:r>
            <a:r>
              <a:rPr lang="en-US" sz="2400" dirty="0">
                <a:latin typeface="Century Gothic" panose="020B0502020202020204" pitchFamily="34" charset="0"/>
              </a:rPr>
              <a:t>(or </a:t>
            </a:r>
            <a:r>
              <a:rPr lang="en-US" sz="2400" b="1" dirty="0">
                <a:latin typeface="Century Gothic" panose="020B0502020202020204" pitchFamily="34" charset="0"/>
              </a:rPr>
              <a:t>Urban Renewal Project</a:t>
            </a:r>
            <a:r>
              <a:rPr lang="en-US" sz="2400" dirty="0">
                <a:latin typeface="Century Gothic" panose="020B0502020202020204" pitchFamily="34" charset="0"/>
              </a:rPr>
              <a:t>) means any and all </a:t>
            </a:r>
            <a:r>
              <a:rPr lang="en-US" sz="2400" b="1" dirty="0">
                <a:latin typeface="Century Gothic" panose="020B0502020202020204" pitchFamily="34" charset="0"/>
              </a:rPr>
              <a:t>undertakings and activities authorized by an urban renewal plan and the Act</a:t>
            </a:r>
            <a:r>
              <a:rPr lang="en-US" sz="2400" dirty="0">
                <a:latin typeface="Century Gothic" panose="020B0502020202020204" pitchFamily="34" charset="0"/>
              </a:rPr>
              <a:t>, for the purpose of eliminating blighting conditions; </a:t>
            </a:r>
            <a:r>
              <a:rPr lang="en-US" sz="2400" u="sng" dirty="0">
                <a:latin typeface="Century Gothic" panose="020B0502020202020204" pitchFamily="34" charset="0"/>
              </a:rPr>
              <a:t>as well as </a:t>
            </a:r>
            <a:r>
              <a:rPr lang="en-US" sz="2400" dirty="0">
                <a:latin typeface="Century Gothic" panose="020B0502020202020204" pitchFamily="34" charset="0"/>
              </a:rPr>
              <a:t>designing, </a:t>
            </a:r>
            <a:r>
              <a:rPr lang="en-US" sz="2400" b="1" dirty="0">
                <a:latin typeface="Century Gothic" panose="020B0502020202020204" pitchFamily="34" charset="0"/>
              </a:rPr>
              <a:t>constructing and participating in funding public and private improvements </a:t>
            </a:r>
            <a:r>
              <a:rPr lang="en-US" sz="2400" dirty="0">
                <a:latin typeface="Century Gothic" panose="020B0502020202020204" pitchFamily="34" charset="0"/>
              </a:rPr>
              <a:t>(to the extent they are deemed an eligible cost as allowed by the Act) necessary to serve properties in a proposed urban renewal area, including those located within and outside the plan area. </a:t>
            </a:r>
          </a:p>
          <a:p>
            <a:pPr>
              <a:lnSpc>
                <a:spcPct val="200000"/>
              </a:lnSpc>
              <a:spcBef>
                <a:spcPts val="300"/>
              </a:spcBef>
              <a:spcAft>
                <a:spcPts val="300"/>
              </a:spcAft>
            </a:pPr>
            <a:endParaRPr lang="en-US" sz="2400" dirty="0">
              <a:latin typeface="Century Gothic" panose="020B0502020202020204" pitchFamily="34" charset="0"/>
            </a:endParaRPr>
          </a:p>
          <a:p>
            <a:pPr>
              <a:lnSpc>
                <a:spcPct val="200000"/>
              </a:lnSpc>
              <a:spcBef>
                <a:spcPts val="300"/>
              </a:spcBef>
              <a:spcAft>
                <a:spcPts val="300"/>
              </a:spcAft>
            </a:pPr>
            <a:endParaRPr lang="en-US" sz="2400" dirty="0">
              <a:latin typeface="Century Gothic" panose="020B0502020202020204" pitchFamily="34" charset="0"/>
            </a:endParaRPr>
          </a:p>
        </p:txBody>
      </p:sp>
      <p:sp>
        <p:nvSpPr>
          <p:cNvPr id="5" name="TextBox 4"/>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13</a:t>
            </a:r>
            <a:endParaRPr lang="en-US" dirty="0">
              <a:solidFill>
                <a:schemeClr val="bg1"/>
              </a:solidFill>
            </a:endParaRPr>
          </a:p>
        </p:txBody>
      </p:sp>
    </p:spTree>
    <p:extLst>
      <p:ext uri="{BB962C8B-B14F-4D97-AF65-F5344CB8AC3E}">
        <p14:creationId xmlns:p14="http://schemas.microsoft.com/office/powerpoint/2010/main" val="99220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16554" y="1129661"/>
            <a:ext cx="13411200" cy="853715"/>
          </a:xfrm>
        </p:spPr>
        <p:txBody>
          <a:bodyPr>
            <a:normAutofit/>
          </a:bodyPr>
          <a:lstStyle/>
          <a:p>
            <a:r>
              <a:rPr lang="en-US" sz="5400" dirty="0">
                <a:solidFill>
                  <a:schemeClr val="bg2">
                    <a:lumMod val="25000"/>
                  </a:schemeClr>
                </a:solidFill>
                <a:latin typeface="Century Gothic" panose="020B0502020202020204" pitchFamily="34" charset="0"/>
              </a:rPr>
              <a:t>Consistency with Comp Plan</a:t>
            </a: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7" name="Subtitle 2"/>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p>
        </p:txBody>
      </p:sp>
      <p:sp>
        <p:nvSpPr>
          <p:cNvPr id="9" name="TextBox 8"/>
          <p:cNvSpPr txBox="1"/>
          <p:nvPr/>
        </p:nvSpPr>
        <p:spPr>
          <a:xfrm>
            <a:off x="1590700" y="2384233"/>
            <a:ext cx="13144631" cy="8032968"/>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Because the subject properties were previously located in unincorporated El Paso County, and federally owned, no future land use designations have been assigned by either El Paso County or City of Colorado Springs</a:t>
            </a:r>
            <a:r>
              <a:rPr lang="en-US" sz="2000" dirty="0" smtClean="0">
                <a:latin typeface="Century Gothic" panose="020B0502020202020204" pitchFamily="34" charset="0"/>
              </a:rPr>
              <a:t>. However, the True North Commons Urban Renewal Plan will adhere to the vision and policies included in 3 community documents. </a:t>
            </a:r>
            <a:endParaRPr lang="en-US" sz="2000" dirty="0">
              <a:latin typeface="Century Gothic" panose="020B0502020202020204" pitchFamily="34" charset="0"/>
            </a:endParaRPr>
          </a:p>
          <a:p>
            <a:pPr>
              <a:lnSpc>
                <a:spcPct val="150000"/>
              </a:lnSpc>
            </a:pPr>
            <a:endParaRPr lang="en-US" sz="1200" b="1" u="sng" dirty="0" smtClean="0">
              <a:latin typeface="Century Gothic" panose="020B0502020202020204" pitchFamily="34" charset="0"/>
            </a:endParaRPr>
          </a:p>
          <a:p>
            <a:pPr>
              <a:lnSpc>
                <a:spcPct val="150000"/>
              </a:lnSpc>
            </a:pPr>
            <a:r>
              <a:rPr lang="en-US" sz="2000" b="1" u="sng" dirty="0" err="1" smtClean="0">
                <a:latin typeface="Century Gothic" panose="020B0502020202020204" pitchFamily="34" charset="0"/>
              </a:rPr>
              <a:t>PlanCOS</a:t>
            </a:r>
            <a:r>
              <a:rPr lang="en-US" sz="2000" b="1" u="sng" dirty="0" smtClean="0">
                <a:latin typeface="Century Gothic" panose="020B0502020202020204" pitchFamily="34" charset="0"/>
              </a:rPr>
              <a:t> Comprehensive Plan, 2018</a:t>
            </a:r>
            <a:endParaRPr lang="en-US" sz="2000" b="1" dirty="0">
              <a:latin typeface="Century Gothic" panose="020B0502020202020204" pitchFamily="34" charset="0"/>
            </a:endParaRPr>
          </a:p>
          <a:p>
            <a:pPr>
              <a:lnSpc>
                <a:spcPct val="150000"/>
              </a:lnSpc>
            </a:pPr>
            <a:r>
              <a:rPr lang="en-US" sz="2000" dirty="0">
                <a:latin typeface="Century Gothic" panose="020B0502020202020204" pitchFamily="34" charset="0"/>
              </a:rPr>
              <a:t>We will build a great city that matches our scenery …. in the coming decades, Colorado Springs will become a vibrant community that reflects our engaging outdoor setting as pioneers of health and recreation. Our city will be filled with unique places of culture and creative energy, sustainably designed around our natural environment. We will attract and retain residents of all generations with an innovative, diverse economy, and dynamic, well-connected neighborhoods that provide viable housing opportunities for all</a:t>
            </a:r>
            <a:r>
              <a:rPr lang="en-US" sz="2000" dirty="0" smtClean="0">
                <a:latin typeface="Century Gothic" panose="020B0502020202020204" pitchFamily="34" charset="0"/>
              </a:rPr>
              <a:t>.</a:t>
            </a:r>
            <a:endParaRPr lang="en-US" sz="2000" b="1" u="sng" dirty="0" smtClean="0">
              <a:latin typeface="Century Gothic" panose="020B0502020202020204" pitchFamily="34" charset="0"/>
            </a:endParaRPr>
          </a:p>
          <a:p>
            <a:pPr>
              <a:lnSpc>
                <a:spcPct val="150000"/>
              </a:lnSpc>
            </a:pPr>
            <a:endParaRPr lang="en-US" sz="1200" b="1" u="sng" dirty="0" smtClean="0">
              <a:latin typeface="Century Gothic" panose="020B0502020202020204" pitchFamily="34" charset="0"/>
            </a:endParaRPr>
          </a:p>
          <a:p>
            <a:pPr>
              <a:lnSpc>
                <a:spcPct val="150000"/>
              </a:lnSpc>
            </a:pPr>
            <a:r>
              <a:rPr lang="en-US" sz="2000" b="1" u="sng" dirty="0" smtClean="0">
                <a:latin typeface="Century Gothic" panose="020B0502020202020204" pitchFamily="34" charset="0"/>
              </a:rPr>
              <a:t>Colorado </a:t>
            </a:r>
            <a:r>
              <a:rPr lang="en-US" sz="2000" b="1" u="sng" dirty="0">
                <a:latin typeface="Century Gothic" panose="020B0502020202020204" pitchFamily="34" charset="0"/>
              </a:rPr>
              <a:t>Springs 2016-2020 Strategic </a:t>
            </a:r>
            <a:r>
              <a:rPr lang="en-US" sz="2000" b="1" u="sng" dirty="0" smtClean="0">
                <a:latin typeface="Century Gothic" panose="020B0502020202020204" pitchFamily="34" charset="0"/>
              </a:rPr>
              <a:t>Plan</a:t>
            </a:r>
            <a:endParaRPr lang="en-US" sz="2000" dirty="0" smtClean="0">
              <a:latin typeface="Century Gothic" panose="020B0502020202020204" pitchFamily="34" charset="0"/>
            </a:endParaRPr>
          </a:p>
          <a:p>
            <a:pPr>
              <a:lnSpc>
                <a:spcPct val="150000"/>
              </a:lnSpc>
            </a:pPr>
            <a:r>
              <a:rPr lang="en-US" sz="2000" dirty="0" smtClean="0">
                <a:latin typeface="Century Gothic" panose="020B0502020202020204" pitchFamily="34" charset="0"/>
              </a:rPr>
              <a:t>3</a:t>
            </a:r>
            <a:r>
              <a:rPr lang="en-US" sz="2000" dirty="0">
                <a:latin typeface="Century Gothic" panose="020B0502020202020204" pitchFamily="34" charset="0"/>
              </a:rPr>
              <a:t>. Building Community &amp; Collaborative Relationships </a:t>
            </a:r>
          </a:p>
          <a:p>
            <a:pPr hangingPunct="0">
              <a:lnSpc>
                <a:spcPct val="150000"/>
              </a:lnSpc>
            </a:pPr>
            <a:r>
              <a:rPr lang="en-US" sz="2000" dirty="0">
                <a:latin typeface="Century Gothic" panose="020B0502020202020204" pitchFamily="34" charset="0"/>
              </a:rPr>
              <a:t>Celebrate and connect community through ongoing dialogue with our citizens and local, regional, and state leaders to reach mutual goals, and by encouraging private sector and non-profit initiatives that improve the well-being of </a:t>
            </a:r>
            <a:r>
              <a:rPr lang="en-US" sz="2000" dirty="0" smtClean="0">
                <a:latin typeface="Century Gothic" panose="020B0502020202020204" pitchFamily="34" charset="0"/>
              </a:rPr>
              <a:t>everyone</a:t>
            </a:r>
            <a:endParaRPr lang="en-US" sz="2000" dirty="0">
              <a:latin typeface="Century Gothic" panose="020B0502020202020204" pitchFamily="34" charset="0"/>
            </a:endParaRP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14</a:t>
            </a:r>
            <a:endParaRPr lang="en-US" dirty="0">
              <a:solidFill>
                <a:schemeClr val="bg1"/>
              </a:solidFill>
            </a:endParaRPr>
          </a:p>
        </p:txBody>
      </p:sp>
    </p:spTree>
    <p:extLst>
      <p:ext uri="{BB962C8B-B14F-4D97-AF65-F5344CB8AC3E}">
        <p14:creationId xmlns:p14="http://schemas.microsoft.com/office/powerpoint/2010/main" val="190435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16554" y="1129661"/>
            <a:ext cx="13411200" cy="853715"/>
          </a:xfrm>
        </p:spPr>
        <p:txBody>
          <a:bodyPr>
            <a:normAutofit/>
          </a:bodyPr>
          <a:lstStyle/>
          <a:p>
            <a:r>
              <a:rPr lang="en-US" sz="5400" dirty="0">
                <a:solidFill>
                  <a:schemeClr val="bg2">
                    <a:lumMod val="25000"/>
                  </a:schemeClr>
                </a:solidFill>
                <a:latin typeface="Century Gothic" panose="020B0502020202020204" pitchFamily="34" charset="0"/>
              </a:rPr>
              <a:t>Plan Powers</a:t>
            </a: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7" name="Subtitle 2"/>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p>
        </p:txBody>
      </p:sp>
      <p:sp>
        <p:nvSpPr>
          <p:cNvPr id="9" name="TextBox 8"/>
          <p:cNvSpPr txBox="1"/>
          <p:nvPr/>
        </p:nvSpPr>
        <p:spPr>
          <a:xfrm>
            <a:off x="1922207" y="2934175"/>
            <a:ext cx="12170270" cy="4324261"/>
          </a:xfrm>
          <a:prstGeom prst="rect">
            <a:avLst/>
          </a:prstGeom>
          <a:noFill/>
        </p:spPr>
        <p:txBody>
          <a:bodyPr wrap="square" rtlCol="0">
            <a:spAutoFit/>
          </a:bodyPr>
          <a:lstStyle/>
          <a:p>
            <a:pPr marL="457200" lvl="0" indent="-457200">
              <a:lnSpc>
                <a:spcPct val="125000"/>
              </a:lnSpc>
              <a:spcBef>
                <a:spcPts val="300"/>
              </a:spcBef>
              <a:spcAft>
                <a:spcPts val="300"/>
              </a:spcAft>
              <a:buFont typeface="+mj-lt"/>
              <a:buAutoNum type="arabicPeriod"/>
            </a:pPr>
            <a:r>
              <a:rPr lang="en-US" sz="2400" dirty="0">
                <a:latin typeface="Century Gothic" panose="020B0502020202020204" pitchFamily="34" charset="0"/>
              </a:rPr>
              <a:t>Demolition, Clearance, Environmental Remediation and Site Prep</a:t>
            </a:r>
          </a:p>
          <a:p>
            <a:pPr marL="457200" lvl="0" indent="-457200">
              <a:lnSpc>
                <a:spcPct val="125000"/>
              </a:lnSpc>
              <a:spcBef>
                <a:spcPts val="300"/>
              </a:spcBef>
              <a:spcAft>
                <a:spcPts val="300"/>
              </a:spcAft>
              <a:buFont typeface="+mj-lt"/>
              <a:buAutoNum type="arabicPeriod"/>
            </a:pPr>
            <a:r>
              <a:rPr lang="en-US" sz="2400" dirty="0">
                <a:latin typeface="Century Gothic" panose="020B0502020202020204" pitchFamily="34" charset="0"/>
              </a:rPr>
              <a:t>Property Acquisition and Disposition </a:t>
            </a:r>
          </a:p>
          <a:p>
            <a:pPr marL="457200" lvl="0" indent="-457200">
              <a:lnSpc>
                <a:spcPct val="125000"/>
              </a:lnSpc>
              <a:spcBef>
                <a:spcPts val="300"/>
              </a:spcBef>
              <a:spcAft>
                <a:spcPts val="300"/>
              </a:spcAft>
              <a:buFont typeface="+mj-lt"/>
              <a:buAutoNum type="arabicPeriod"/>
            </a:pPr>
            <a:r>
              <a:rPr lang="en-US" sz="2400" dirty="0">
                <a:latin typeface="Century Gothic" panose="020B0502020202020204" pitchFamily="34" charset="0"/>
              </a:rPr>
              <a:t>Installation, Construction and Reconstruction of Public Improvements</a:t>
            </a:r>
          </a:p>
          <a:p>
            <a:pPr marL="457200" lvl="0" indent="-457200">
              <a:lnSpc>
                <a:spcPct val="125000"/>
              </a:lnSpc>
              <a:spcBef>
                <a:spcPts val="300"/>
              </a:spcBef>
              <a:spcAft>
                <a:spcPts val="300"/>
              </a:spcAft>
              <a:buFont typeface="+mj-lt"/>
              <a:buAutoNum type="arabicPeriod"/>
            </a:pPr>
            <a:r>
              <a:rPr lang="en-US" sz="2400" dirty="0">
                <a:latin typeface="Century Gothic" panose="020B0502020202020204" pitchFamily="34" charset="0"/>
              </a:rPr>
              <a:t>Elimination of Unhealthful, Unsanitary or Unsanitary or Unsafe conditions</a:t>
            </a:r>
          </a:p>
          <a:p>
            <a:pPr marL="457200" lvl="0" indent="-457200">
              <a:lnSpc>
                <a:spcPct val="125000"/>
              </a:lnSpc>
              <a:spcBef>
                <a:spcPts val="300"/>
              </a:spcBef>
              <a:spcAft>
                <a:spcPts val="300"/>
              </a:spcAft>
              <a:buFont typeface="+mj-lt"/>
              <a:buAutoNum type="arabicPeriod"/>
            </a:pPr>
            <a:r>
              <a:rPr lang="en-US" sz="2400" dirty="0">
                <a:latin typeface="Century Gothic" panose="020B0502020202020204" pitchFamily="34" charset="0"/>
              </a:rPr>
              <a:t>Prevention of the Spread of Deterioration</a:t>
            </a:r>
          </a:p>
          <a:p>
            <a:pPr marL="457200" lvl="0" indent="-457200">
              <a:lnSpc>
                <a:spcPct val="125000"/>
              </a:lnSpc>
              <a:spcBef>
                <a:spcPts val="300"/>
              </a:spcBef>
              <a:spcAft>
                <a:spcPts val="300"/>
              </a:spcAft>
              <a:buFont typeface="+mj-lt"/>
              <a:buAutoNum type="arabicPeriod"/>
            </a:pPr>
            <a:r>
              <a:rPr lang="en-US" sz="2400" dirty="0">
                <a:latin typeface="Century Gothic" panose="020B0502020202020204" pitchFamily="34" charset="0"/>
              </a:rPr>
              <a:t>Participation in Redevelopment / Development / Cooperation Agreements</a:t>
            </a:r>
          </a:p>
          <a:p>
            <a:pPr marL="457200" indent="-457200">
              <a:lnSpc>
                <a:spcPct val="125000"/>
              </a:lnSpc>
              <a:spcBef>
                <a:spcPts val="300"/>
              </a:spcBef>
              <a:spcAft>
                <a:spcPts val="300"/>
              </a:spcAft>
              <a:buFont typeface="+mj-lt"/>
              <a:buAutoNum type="arabicPeriod"/>
            </a:pPr>
            <a:r>
              <a:rPr lang="en-US" sz="2400" dirty="0">
                <a:latin typeface="Century Gothic" panose="020B0502020202020204" pitchFamily="34" charset="0"/>
              </a:rPr>
              <a:t>Relocation Assistance (if necessary)</a:t>
            </a:r>
          </a:p>
          <a:p>
            <a:pPr lvl="0">
              <a:lnSpc>
                <a:spcPct val="125000"/>
              </a:lnSpc>
              <a:spcBef>
                <a:spcPts val="300"/>
              </a:spcBef>
              <a:spcAft>
                <a:spcPts val="300"/>
              </a:spcAft>
            </a:pPr>
            <a:r>
              <a:rPr lang="en-US" sz="2400" dirty="0">
                <a:latin typeface="Century Gothic" panose="020B0502020202020204" pitchFamily="34" charset="0"/>
              </a:rPr>
              <a:t> </a:t>
            </a: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15</a:t>
            </a:r>
            <a:endParaRPr lang="en-US" dirty="0">
              <a:solidFill>
                <a:schemeClr val="bg1"/>
              </a:solidFill>
            </a:endParaRPr>
          </a:p>
        </p:txBody>
      </p:sp>
    </p:spTree>
    <p:extLst>
      <p:ext uri="{BB962C8B-B14F-4D97-AF65-F5344CB8AC3E}">
        <p14:creationId xmlns:p14="http://schemas.microsoft.com/office/powerpoint/2010/main" val="2201457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16554" y="1129661"/>
            <a:ext cx="13411200" cy="853715"/>
          </a:xfrm>
        </p:spPr>
        <p:txBody>
          <a:bodyPr>
            <a:normAutofit/>
          </a:bodyPr>
          <a:lstStyle/>
          <a:p>
            <a:r>
              <a:rPr lang="en-US" sz="5400" dirty="0">
                <a:solidFill>
                  <a:schemeClr val="bg2">
                    <a:lumMod val="25000"/>
                  </a:schemeClr>
                </a:solidFill>
                <a:latin typeface="Century Gothic" panose="020B0502020202020204" pitchFamily="34" charset="0"/>
              </a:rPr>
              <a:t>Plan Funding Strategies </a:t>
            </a: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7" name="Subtitle 2"/>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p>
        </p:txBody>
      </p:sp>
      <p:sp>
        <p:nvSpPr>
          <p:cNvPr id="9" name="TextBox 8"/>
          <p:cNvSpPr txBox="1"/>
          <p:nvPr/>
        </p:nvSpPr>
        <p:spPr>
          <a:xfrm>
            <a:off x="1891570" y="2908120"/>
            <a:ext cx="12170270" cy="4247317"/>
          </a:xfrm>
          <a:prstGeom prst="rect">
            <a:avLst/>
          </a:prstGeom>
          <a:noFill/>
        </p:spPr>
        <p:txBody>
          <a:bodyPr wrap="square" rtlCol="0">
            <a:spAutoFit/>
          </a:bodyPr>
          <a:lstStyle/>
          <a:p>
            <a:pPr lvl="0">
              <a:lnSpc>
                <a:spcPct val="150000"/>
              </a:lnSpc>
              <a:spcBef>
                <a:spcPts val="300"/>
              </a:spcBef>
              <a:spcAft>
                <a:spcPts val="300"/>
              </a:spcAft>
            </a:pPr>
            <a:r>
              <a:rPr lang="en-US" sz="2000" dirty="0">
                <a:latin typeface="Century Gothic" panose="020B0502020202020204" pitchFamily="34" charset="0"/>
              </a:rPr>
              <a:t>It </a:t>
            </a:r>
            <a:r>
              <a:rPr lang="en-US" sz="2000" dirty="0" smtClean="0">
                <a:latin typeface="Century Gothic" panose="020B0502020202020204" pitchFamily="34" charset="0"/>
              </a:rPr>
              <a:t>may be the intent of City </a:t>
            </a:r>
            <a:r>
              <a:rPr lang="en-US" sz="2000" dirty="0">
                <a:latin typeface="Century Gothic" panose="020B0502020202020204" pitchFamily="34" charset="0"/>
              </a:rPr>
              <a:t>Council in approving this Plan to authorize the use of</a:t>
            </a:r>
            <a:r>
              <a:rPr lang="en-US" sz="2000" b="1" dirty="0">
                <a:latin typeface="Century Gothic" panose="020B0502020202020204" pitchFamily="34" charset="0"/>
              </a:rPr>
              <a:t> Property and Sales Tax Increment Financing (TIF) </a:t>
            </a:r>
            <a:r>
              <a:rPr lang="en-US" sz="2000" dirty="0">
                <a:latin typeface="Century Gothic" panose="020B0502020202020204" pitchFamily="34" charset="0"/>
              </a:rPr>
              <a:t>by the Authority.  Further, such tax incremental revenues may be used for a period less than, but not to exceed the statutory requirement, which is presently </a:t>
            </a:r>
            <a:r>
              <a:rPr lang="en-US" sz="2000" b="1" dirty="0">
                <a:latin typeface="Century Gothic" panose="020B0502020202020204" pitchFamily="34" charset="0"/>
              </a:rPr>
              <a:t>twenty-five (25) years </a:t>
            </a:r>
            <a:r>
              <a:rPr lang="en-US" sz="2000" dirty="0">
                <a:latin typeface="Century Gothic" panose="020B0502020202020204" pitchFamily="34" charset="0"/>
              </a:rPr>
              <a:t>after the effective date of creation of one </a:t>
            </a:r>
            <a:r>
              <a:rPr lang="en-US" sz="2000" dirty="0" smtClean="0">
                <a:latin typeface="Century Gothic" panose="020B0502020202020204" pitchFamily="34" charset="0"/>
              </a:rPr>
              <a:t>tax </a:t>
            </a:r>
            <a:r>
              <a:rPr lang="en-US" sz="2000" dirty="0">
                <a:latin typeface="Century Gothic" panose="020B0502020202020204" pitchFamily="34" charset="0"/>
              </a:rPr>
              <a:t>increment </a:t>
            </a:r>
            <a:r>
              <a:rPr lang="en-US" sz="2000" dirty="0" smtClean="0">
                <a:latin typeface="Century Gothic" panose="020B0502020202020204" pitchFamily="34" charset="0"/>
              </a:rPr>
              <a:t>area. </a:t>
            </a:r>
            <a:r>
              <a:rPr lang="en-US" sz="2000" dirty="0">
                <a:latin typeface="Century Gothic" panose="020B0502020202020204" pitchFamily="34" charset="0"/>
              </a:rPr>
              <a:t>Also, unless and until the total valuation for assessment of the taxable property in the TIF areas exceeds the base valuation, all of the taxes levied upon taxable property shall be paid into the funds of the respective public bodies.  Finally, TIF revenues will be used as a </a:t>
            </a:r>
            <a:r>
              <a:rPr lang="en-US" sz="2000" b="1" dirty="0">
                <a:latin typeface="Century Gothic" panose="020B0502020202020204" pitchFamily="34" charset="0"/>
              </a:rPr>
              <a:t>supplemental resource for financing improvements</a:t>
            </a:r>
            <a:r>
              <a:rPr lang="en-US" sz="2000" dirty="0">
                <a:latin typeface="Century Gothic" panose="020B0502020202020204" pitchFamily="34" charset="0"/>
              </a:rPr>
              <a:t>, not the be only tool used to facilitate investment and reinvestment, and not the first to fill any project financing gap.   </a:t>
            </a: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16</a:t>
            </a:r>
            <a:endParaRPr lang="en-US" dirty="0">
              <a:solidFill>
                <a:schemeClr val="bg1"/>
              </a:solidFill>
            </a:endParaRPr>
          </a:p>
        </p:txBody>
      </p:sp>
    </p:spTree>
    <p:extLst>
      <p:ext uri="{BB962C8B-B14F-4D97-AF65-F5344CB8AC3E}">
        <p14:creationId xmlns:p14="http://schemas.microsoft.com/office/powerpoint/2010/main" val="159823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16554" y="1129661"/>
            <a:ext cx="13411200" cy="853715"/>
          </a:xfrm>
        </p:spPr>
        <p:txBody>
          <a:bodyPr>
            <a:normAutofit/>
          </a:bodyPr>
          <a:lstStyle/>
          <a:p>
            <a:r>
              <a:rPr lang="en-US" sz="5400" dirty="0">
                <a:solidFill>
                  <a:schemeClr val="bg2">
                    <a:lumMod val="25000"/>
                  </a:schemeClr>
                </a:solidFill>
                <a:latin typeface="Century Gothic" panose="020B0502020202020204" pitchFamily="34" charset="0"/>
              </a:rPr>
              <a:t>Plan Review and Amendments</a:t>
            </a: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7" name="Subtitle 2"/>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p>
        </p:txBody>
      </p:sp>
      <p:sp>
        <p:nvSpPr>
          <p:cNvPr id="9" name="TextBox 8"/>
          <p:cNvSpPr txBox="1"/>
          <p:nvPr/>
        </p:nvSpPr>
        <p:spPr>
          <a:xfrm>
            <a:off x="1923101" y="3086187"/>
            <a:ext cx="12170270" cy="4939814"/>
          </a:xfrm>
          <a:prstGeom prst="rect">
            <a:avLst/>
          </a:prstGeom>
          <a:noFill/>
        </p:spPr>
        <p:txBody>
          <a:bodyPr wrap="square" rtlCol="0">
            <a:spAutoFit/>
          </a:bodyPr>
          <a:lstStyle/>
          <a:p>
            <a:pPr>
              <a:lnSpc>
                <a:spcPct val="150000"/>
              </a:lnSpc>
              <a:spcBef>
                <a:spcPts val="300"/>
              </a:spcBef>
              <a:spcAft>
                <a:spcPts val="300"/>
              </a:spcAft>
            </a:pPr>
            <a:r>
              <a:rPr lang="en-US" sz="2000" b="1" dirty="0">
                <a:latin typeface="Century Gothic" panose="020B0502020202020204" pitchFamily="34" charset="0"/>
              </a:rPr>
              <a:t>The Plan will be periodically reviewed </a:t>
            </a:r>
            <a:r>
              <a:rPr lang="en-US" sz="2000" dirty="0">
                <a:latin typeface="Century Gothic" panose="020B0502020202020204" pitchFamily="34" charset="0"/>
              </a:rPr>
              <a:t>so as allow those parties responsible for implementing key projects to periodically evaluate its effectiveness and make adjustments to ensure efficiency in implementing the recommended activities.  The following steps will guide future Plan review:</a:t>
            </a:r>
          </a:p>
          <a:p>
            <a:pPr lvl="0">
              <a:lnSpc>
                <a:spcPct val="150000"/>
              </a:lnSpc>
              <a:spcBef>
                <a:spcPts val="300"/>
              </a:spcBef>
              <a:spcAft>
                <a:spcPts val="300"/>
              </a:spcAft>
            </a:pPr>
            <a:endParaRPr lang="en-US" sz="2000" dirty="0">
              <a:latin typeface="Century Gothic" panose="020B0502020202020204" pitchFamily="34" charset="0"/>
            </a:endParaRPr>
          </a:p>
          <a:p>
            <a:pPr marL="457200" lvl="0" indent="-457200">
              <a:lnSpc>
                <a:spcPct val="150000"/>
              </a:lnSpc>
              <a:spcBef>
                <a:spcPts val="300"/>
              </a:spcBef>
              <a:spcAft>
                <a:spcPts val="300"/>
              </a:spcAft>
              <a:buAutoNum type="alphaLcParenR"/>
            </a:pPr>
            <a:r>
              <a:rPr lang="en-US" sz="2000" dirty="0">
                <a:latin typeface="Century Gothic" panose="020B0502020202020204" pitchFamily="34" charset="0"/>
              </a:rPr>
              <a:t>The Authority may propose modifications, and the City Council may make such modifications as may be necessary provided they are consistent with the Comprehensive Plan and any subsequent updates, as well as the Act.</a:t>
            </a:r>
          </a:p>
          <a:p>
            <a:pPr marL="457200" lvl="0" indent="-457200">
              <a:lnSpc>
                <a:spcPct val="150000"/>
              </a:lnSpc>
              <a:spcBef>
                <a:spcPts val="300"/>
              </a:spcBef>
              <a:spcAft>
                <a:spcPts val="300"/>
              </a:spcAft>
              <a:buAutoNum type="alphaLcParenR"/>
            </a:pPr>
            <a:r>
              <a:rPr lang="en-US" sz="2000" dirty="0">
                <a:latin typeface="Century Gothic" panose="020B0502020202020204" pitchFamily="34" charset="0"/>
              </a:rPr>
              <a:t>Modifications may be developed from suggestions by the Authority, property and business owners, </a:t>
            </a:r>
            <a:r>
              <a:rPr lang="en-US" sz="2000" b="1" dirty="0">
                <a:latin typeface="Century Gothic" panose="020B0502020202020204" pitchFamily="34" charset="0"/>
              </a:rPr>
              <a:t>as well as City staff operating in support of the Authority </a:t>
            </a:r>
            <a:r>
              <a:rPr lang="en-US" sz="2000" dirty="0">
                <a:latin typeface="Century Gothic" panose="020B0502020202020204" pitchFamily="34" charset="0"/>
              </a:rPr>
              <a:t>and advancement of this Plan</a:t>
            </a: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17</a:t>
            </a:r>
            <a:endParaRPr lang="en-US" dirty="0">
              <a:solidFill>
                <a:schemeClr val="bg1"/>
              </a:solidFill>
            </a:endParaRPr>
          </a:p>
        </p:txBody>
      </p:sp>
    </p:spTree>
    <p:extLst>
      <p:ext uri="{BB962C8B-B14F-4D97-AF65-F5344CB8AC3E}">
        <p14:creationId xmlns:p14="http://schemas.microsoft.com/office/powerpoint/2010/main" val="993876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16554" y="1129661"/>
            <a:ext cx="13411200" cy="853715"/>
          </a:xfrm>
        </p:spPr>
        <p:txBody>
          <a:bodyPr>
            <a:normAutofit/>
          </a:bodyPr>
          <a:lstStyle/>
          <a:p>
            <a:r>
              <a:rPr lang="en-US" sz="5400" dirty="0">
                <a:solidFill>
                  <a:schemeClr val="bg2">
                    <a:lumMod val="25000"/>
                  </a:schemeClr>
                </a:solidFill>
                <a:latin typeface="Century Gothic" panose="020B0502020202020204" pitchFamily="34" charset="0"/>
              </a:rPr>
              <a:t>Potential </a:t>
            </a:r>
            <a:r>
              <a:rPr lang="en-US" sz="5400" dirty="0" smtClean="0">
                <a:solidFill>
                  <a:schemeClr val="bg2">
                    <a:lumMod val="25000"/>
                  </a:schemeClr>
                </a:solidFill>
                <a:latin typeface="Century Gothic" panose="020B0502020202020204" pitchFamily="34" charset="0"/>
              </a:rPr>
              <a:t>Plan Impacts</a:t>
            </a:r>
            <a:endParaRPr lang="en-US" sz="5400" dirty="0">
              <a:solidFill>
                <a:schemeClr val="bg2">
                  <a:lumMod val="25000"/>
                </a:schemeClr>
              </a:solidFill>
              <a:latin typeface="Century Gothic" panose="020B0502020202020204" pitchFamily="34" charset="0"/>
            </a:endParaRP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7" name="Subtitle 2"/>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latin typeface="Century Gothic" panose="020B0502020202020204" pitchFamily="34" charset="0"/>
            </a:endParaRPr>
          </a:p>
        </p:txBody>
      </p:sp>
      <p:sp>
        <p:nvSpPr>
          <p:cNvPr id="9" name="TextBox 8"/>
          <p:cNvSpPr txBox="1"/>
          <p:nvPr/>
        </p:nvSpPr>
        <p:spPr>
          <a:xfrm>
            <a:off x="1737850" y="2824834"/>
            <a:ext cx="12663756" cy="7517443"/>
          </a:xfrm>
          <a:prstGeom prst="rect">
            <a:avLst/>
          </a:prstGeom>
          <a:noFill/>
        </p:spPr>
        <p:txBody>
          <a:bodyPr wrap="square" rtlCol="0">
            <a:spAutoFit/>
          </a:bodyPr>
          <a:lstStyle/>
          <a:p>
            <a:pPr>
              <a:lnSpc>
                <a:spcPct val="125000"/>
              </a:lnSpc>
              <a:spcBef>
                <a:spcPts val="300"/>
              </a:spcBef>
              <a:spcAft>
                <a:spcPts val="300"/>
              </a:spcAft>
              <a:buClr>
                <a:schemeClr val="bg2">
                  <a:lumMod val="25000"/>
                </a:schemeClr>
              </a:buClr>
            </a:pPr>
            <a:r>
              <a:rPr lang="en-US" sz="2200" b="1" dirty="0">
                <a:latin typeface="Century Gothic" panose="020B0502020202020204" pitchFamily="34" charset="0"/>
              </a:rPr>
              <a:t>Taxing Entities and Mill Levy Rates:</a:t>
            </a:r>
          </a:p>
          <a:p>
            <a:pPr marL="569913" indent="-342900">
              <a:lnSpc>
                <a:spcPct val="125000"/>
              </a:lnSpc>
              <a:spcBef>
                <a:spcPts val="300"/>
              </a:spcBef>
              <a:spcAft>
                <a:spcPts val="300"/>
              </a:spcAft>
              <a:buClr>
                <a:schemeClr val="bg2">
                  <a:lumMod val="25000"/>
                </a:schemeClr>
              </a:buClr>
              <a:buFont typeface="Wingdings" panose="05000000000000000000" pitchFamily="2" charset="2"/>
              <a:buChar char="§"/>
            </a:pPr>
            <a:r>
              <a:rPr lang="en-US" sz="2200" dirty="0" smtClean="0">
                <a:latin typeface="Century Gothic" panose="020B0502020202020204" pitchFamily="34" charset="0"/>
              </a:rPr>
              <a:t>El Paso County</a:t>
            </a:r>
            <a:r>
              <a:rPr lang="en-US" sz="2200" dirty="0">
                <a:latin typeface="Century Gothic" panose="020B0502020202020204" pitchFamily="34" charset="0"/>
              </a:rPr>
              <a:t>	</a:t>
            </a:r>
            <a:r>
              <a:rPr lang="en-US" sz="2200" dirty="0" smtClean="0">
                <a:latin typeface="Century Gothic" panose="020B0502020202020204" pitchFamily="34" charset="0"/>
              </a:rPr>
              <a:t>			</a:t>
            </a:r>
            <a:r>
              <a:rPr lang="en-US" sz="2200" dirty="0">
                <a:latin typeface="Century Gothic" panose="020B0502020202020204" pitchFamily="34" charset="0"/>
              </a:rPr>
              <a:t>		</a:t>
            </a:r>
            <a:r>
              <a:rPr lang="en-US" sz="2200" dirty="0" smtClean="0">
                <a:latin typeface="Century Gothic" panose="020B0502020202020204" pitchFamily="34" charset="0"/>
              </a:rPr>
              <a:t>	7.635</a:t>
            </a:r>
            <a:endParaRPr lang="en-US" sz="2200" dirty="0">
              <a:latin typeface="Century Gothic" panose="020B0502020202020204" pitchFamily="34" charset="0"/>
            </a:endParaRPr>
          </a:p>
          <a:p>
            <a:pPr marL="569913" indent="-342900">
              <a:lnSpc>
                <a:spcPct val="125000"/>
              </a:lnSpc>
              <a:spcBef>
                <a:spcPts val="300"/>
              </a:spcBef>
              <a:spcAft>
                <a:spcPts val="300"/>
              </a:spcAft>
              <a:buClr>
                <a:schemeClr val="bg2">
                  <a:lumMod val="25000"/>
                </a:schemeClr>
              </a:buClr>
              <a:buFont typeface="Wingdings" panose="05000000000000000000" pitchFamily="2" charset="2"/>
              <a:buChar char="§"/>
            </a:pPr>
            <a:r>
              <a:rPr lang="en-US" sz="2200" dirty="0" smtClean="0">
                <a:latin typeface="Century Gothic" panose="020B0502020202020204" pitchFamily="34" charset="0"/>
              </a:rPr>
              <a:t>El Paso County Road and Bridge</a:t>
            </a:r>
            <a:r>
              <a:rPr lang="en-US" sz="2200" dirty="0">
                <a:latin typeface="Century Gothic" panose="020B0502020202020204" pitchFamily="34" charset="0"/>
              </a:rPr>
              <a:t>		</a:t>
            </a:r>
            <a:r>
              <a:rPr lang="en-US" sz="2200" dirty="0" smtClean="0">
                <a:latin typeface="Century Gothic" panose="020B0502020202020204" pitchFamily="34" charset="0"/>
              </a:rPr>
              <a:t>		0.330</a:t>
            </a:r>
            <a:endParaRPr lang="en-US" sz="2200" dirty="0">
              <a:latin typeface="Century Gothic" panose="020B0502020202020204" pitchFamily="34" charset="0"/>
            </a:endParaRPr>
          </a:p>
          <a:p>
            <a:pPr marL="569913" indent="-342900">
              <a:lnSpc>
                <a:spcPct val="125000"/>
              </a:lnSpc>
              <a:spcBef>
                <a:spcPts val="300"/>
              </a:spcBef>
              <a:spcAft>
                <a:spcPts val="300"/>
              </a:spcAft>
              <a:buClr>
                <a:schemeClr val="bg2">
                  <a:lumMod val="25000"/>
                </a:schemeClr>
              </a:buClr>
              <a:buFont typeface="Wingdings" panose="05000000000000000000" pitchFamily="2" charset="2"/>
              <a:buChar char="§"/>
            </a:pPr>
            <a:r>
              <a:rPr lang="en-US" sz="2200" dirty="0" smtClean="0">
                <a:latin typeface="Century Gothic" panose="020B0502020202020204" pitchFamily="34" charset="0"/>
              </a:rPr>
              <a:t>Academy School District 20</a:t>
            </a:r>
            <a:r>
              <a:rPr lang="en-US" sz="2200" dirty="0">
                <a:latin typeface="Century Gothic" panose="020B0502020202020204" pitchFamily="34" charset="0"/>
              </a:rPr>
              <a:t>				</a:t>
            </a:r>
            <a:r>
              <a:rPr lang="en-US" sz="2200" dirty="0" smtClean="0">
                <a:latin typeface="Century Gothic" panose="020B0502020202020204" pitchFamily="34" charset="0"/>
              </a:rPr>
              <a:t>	60.216</a:t>
            </a:r>
            <a:endParaRPr lang="en-US" sz="2200" dirty="0">
              <a:latin typeface="Century Gothic" panose="020B0502020202020204" pitchFamily="34" charset="0"/>
            </a:endParaRPr>
          </a:p>
          <a:p>
            <a:pPr marL="569913" indent="-342900">
              <a:lnSpc>
                <a:spcPct val="125000"/>
              </a:lnSpc>
              <a:spcBef>
                <a:spcPts val="300"/>
              </a:spcBef>
              <a:spcAft>
                <a:spcPts val="300"/>
              </a:spcAft>
              <a:buClr>
                <a:schemeClr val="bg2">
                  <a:lumMod val="25000"/>
                </a:schemeClr>
              </a:buClr>
              <a:buFont typeface="Wingdings" panose="05000000000000000000" pitchFamily="2" charset="2"/>
              <a:buChar char="§"/>
            </a:pPr>
            <a:r>
              <a:rPr lang="en-US" sz="2200" dirty="0" smtClean="0">
                <a:latin typeface="Century Gothic" panose="020B0502020202020204" pitchFamily="34" charset="0"/>
              </a:rPr>
              <a:t>City of Colorado Springs</a:t>
            </a:r>
            <a:r>
              <a:rPr lang="en-US" sz="2200" dirty="0">
                <a:latin typeface="Century Gothic" panose="020B0502020202020204" pitchFamily="34" charset="0"/>
              </a:rPr>
              <a:t>		</a:t>
            </a:r>
            <a:r>
              <a:rPr lang="en-US" sz="2200" dirty="0" smtClean="0">
                <a:latin typeface="Century Gothic" panose="020B0502020202020204" pitchFamily="34" charset="0"/>
              </a:rPr>
              <a:t>			4.279</a:t>
            </a:r>
            <a:endParaRPr lang="en-US" sz="2200" dirty="0">
              <a:latin typeface="Century Gothic" panose="020B0502020202020204" pitchFamily="34" charset="0"/>
            </a:endParaRPr>
          </a:p>
          <a:p>
            <a:pPr marL="569913" indent="-342900">
              <a:lnSpc>
                <a:spcPct val="125000"/>
              </a:lnSpc>
              <a:spcBef>
                <a:spcPts val="300"/>
              </a:spcBef>
              <a:spcAft>
                <a:spcPts val="300"/>
              </a:spcAft>
              <a:buClr>
                <a:schemeClr val="bg2">
                  <a:lumMod val="25000"/>
                </a:schemeClr>
              </a:buClr>
              <a:buFont typeface="Wingdings" panose="05000000000000000000" pitchFamily="2" charset="2"/>
              <a:buChar char="§"/>
            </a:pPr>
            <a:r>
              <a:rPr lang="en-US" sz="2200" dirty="0" smtClean="0">
                <a:latin typeface="Century Gothic" panose="020B0502020202020204" pitchFamily="34" charset="0"/>
              </a:rPr>
              <a:t>Pikes Peak Library District</a:t>
            </a:r>
            <a:r>
              <a:rPr lang="en-US" sz="2200" dirty="0">
                <a:latin typeface="Century Gothic" panose="020B0502020202020204" pitchFamily="34" charset="0"/>
              </a:rPr>
              <a:t>	</a:t>
            </a:r>
            <a:r>
              <a:rPr lang="en-US" sz="2200" dirty="0" smtClean="0">
                <a:latin typeface="Century Gothic" panose="020B0502020202020204" pitchFamily="34" charset="0"/>
              </a:rPr>
              <a:t>				3.812</a:t>
            </a:r>
            <a:endParaRPr lang="en-US" sz="2200" dirty="0">
              <a:latin typeface="Century Gothic" panose="020B0502020202020204" pitchFamily="34" charset="0"/>
            </a:endParaRPr>
          </a:p>
          <a:p>
            <a:pPr marL="569913" indent="-342900">
              <a:lnSpc>
                <a:spcPct val="125000"/>
              </a:lnSpc>
              <a:spcBef>
                <a:spcPts val="300"/>
              </a:spcBef>
              <a:spcAft>
                <a:spcPts val="300"/>
              </a:spcAft>
              <a:buClr>
                <a:schemeClr val="bg2">
                  <a:lumMod val="25000"/>
                </a:schemeClr>
              </a:buClr>
              <a:buFont typeface="Wingdings" panose="05000000000000000000" pitchFamily="2" charset="2"/>
              <a:buChar char="§"/>
            </a:pPr>
            <a:r>
              <a:rPr lang="en-US" sz="2200" dirty="0">
                <a:latin typeface="Century Gothic" panose="020B0502020202020204" pitchFamily="34" charset="0"/>
              </a:rPr>
              <a:t>Southeastern Colorado Water Conservancy District	</a:t>
            </a:r>
            <a:r>
              <a:rPr lang="en-US" sz="2200" dirty="0" smtClean="0">
                <a:latin typeface="Century Gothic" panose="020B0502020202020204" pitchFamily="34" charset="0"/>
              </a:rPr>
              <a:t>0.939  </a:t>
            </a:r>
            <a:endParaRPr lang="en-US" sz="2200" dirty="0">
              <a:latin typeface="Century Gothic" panose="020B0502020202020204" pitchFamily="34" charset="0"/>
            </a:endParaRPr>
          </a:p>
          <a:p>
            <a:pPr marL="569913" indent="-342900">
              <a:lnSpc>
                <a:spcPct val="125000"/>
              </a:lnSpc>
              <a:spcBef>
                <a:spcPts val="300"/>
              </a:spcBef>
              <a:spcAft>
                <a:spcPts val="300"/>
              </a:spcAft>
              <a:buClr>
                <a:schemeClr val="bg2">
                  <a:lumMod val="25000"/>
                </a:schemeClr>
              </a:buClr>
              <a:buFont typeface="Wingdings" panose="05000000000000000000" pitchFamily="2" charset="2"/>
              <a:buChar char="§"/>
            </a:pPr>
            <a:r>
              <a:rPr lang="en-US" sz="2200" b="1" dirty="0">
                <a:latin typeface="Century Gothic" panose="020B0502020202020204" pitchFamily="34" charset="0"/>
              </a:rPr>
              <a:t>Total Mill Levy			</a:t>
            </a:r>
            <a:r>
              <a:rPr lang="en-US" sz="2200" b="1" dirty="0" smtClean="0">
                <a:latin typeface="Century Gothic" panose="020B0502020202020204" pitchFamily="34" charset="0"/>
              </a:rPr>
              <a:t>				77.211</a:t>
            </a:r>
            <a:endParaRPr lang="en-US" sz="2200" b="1" dirty="0">
              <a:latin typeface="Century Gothic" panose="020B0502020202020204" pitchFamily="34" charset="0"/>
            </a:endParaRPr>
          </a:p>
          <a:p>
            <a:pPr>
              <a:lnSpc>
                <a:spcPct val="125000"/>
              </a:lnSpc>
              <a:spcBef>
                <a:spcPts val="300"/>
              </a:spcBef>
              <a:spcAft>
                <a:spcPts val="300"/>
              </a:spcAft>
              <a:buClr>
                <a:schemeClr val="bg2">
                  <a:lumMod val="25000"/>
                </a:schemeClr>
              </a:buClr>
            </a:pPr>
            <a:r>
              <a:rPr lang="en-US" sz="2200" b="1" dirty="0">
                <a:latin typeface="Century Gothic" panose="020B0502020202020204" pitchFamily="34" charset="0"/>
              </a:rPr>
              <a:t>25-year Tax Increment Analysis </a:t>
            </a:r>
            <a:r>
              <a:rPr lang="en-US" sz="2200" b="1" dirty="0" smtClean="0">
                <a:latin typeface="Century Gothic" panose="020B0502020202020204" pitchFamily="34" charset="0"/>
              </a:rPr>
              <a:t>Period:</a:t>
            </a:r>
          </a:p>
          <a:p>
            <a:pPr>
              <a:lnSpc>
                <a:spcPct val="125000"/>
              </a:lnSpc>
              <a:spcBef>
                <a:spcPts val="300"/>
              </a:spcBef>
              <a:spcAft>
                <a:spcPts val="300"/>
              </a:spcAft>
              <a:buClr>
                <a:schemeClr val="bg2">
                  <a:lumMod val="25000"/>
                </a:schemeClr>
              </a:buClr>
            </a:pPr>
            <a:r>
              <a:rPr lang="en-US" sz="2200" dirty="0" smtClean="0">
                <a:latin typeface="Century Gothic" panose="020B0502020202020204" pitchFamily="34" charset="0"/>
              </a:rPr>
              <a:t>Total Property Tax Increment (All Taxing Entities) = 		$41.0 million</a:t>
            </a:r>
          </a:p>
          <a:p>
            <a:pPr>
              <a:lnSpc>
                <a:spcPct val="125000"/>
              </a:lnSpc>
              <a:spcBef>
                <a:spcPts val="300"/>
              </a:spcBef>
              <a:spcAft>
                <a:spcPts val="300"/>
              </a:spcAft>
              <a:buClr>
                <a:schemeClr val="bg2">
                  <a:lumMod val="25000"/>
                </a:schemeClr>
              </a:buClr>
            </a:pPr>
            <a:r>
              <a:rPr lang="en-US" sz="2200" dirty="0" smtClean="0">
                <a:latin typeface="Century Gothic" panose="020B0502020202020204" pitchFamily="34" charset="0"/>
              </a:rPr>
              <a:t>Total Sales Tax Increment (City/County) = 			$11.3 million</a:t>
            </a:r>
          </a:p>
          <a:p>
            <a:pPr>
              <a:lnSpc>
                <a:spcPct val="125000"/>
              </a:lnSpc>
              <a:spcBef>
                <a:spcPts val="300"/>
              </a:spcBef>
              <a:spcAft>
                <a:spcPts val="300"/>
              </a:spcAft>
              <a:buClr>
                <a:schemeClr val="bg2">
                  <a:lumMod val="25000"/>
                </a:schemeClr>
              </a:buClr>
            </a:pPr>
            <a:r>
              <a:rPr lang="en-US" sz="2200" dirty="0" smtClean="0">
                <a:latin typeface="Century Gothic" panose="020B0502020202020204" pitchFamily="34" charset="0"/>
              </a:rPr>
              <a:t>Total City LART Increment = 					$18.9 million</a:t>
            </a:r>
          </a:p>
          <a:p>
            <a:pPr>
              <a:lnSpc>
                <a:spcPct val="125000"/>
              </a:lnSpc>
              <a:spcBef>
                <a:spcPts val="300"/>
              </a:spcBef>
              <a:spcAft>
                <a:spcPts val="300"/>
              </a:spcAft>
              <a:buClr>
                <a:schemeClr val="bg2">
                  <a:lumMod val="25000"/>
                </a:schemeClr>
              </a:buClr>
            </a:pPr>
            <a:r>
              <a:rPr lang="en-US" sz="2200" dirty="0" smtClean="0">
                <a:latin typeface="Century Gothic" panose="020B0502020202020204" pitchFamily="34" charset="0"/>
              </a:rPr>
              <a:t>Total City Use Tax Revenue = 					$1.5 million</a:t>
            </a:r>
          </a:p>
          <a:p>
            <a:pPr marL="342900" indent="-342900">
              <a:lnSpc>
                <a:spcPct val="125000"/>
              </a:lnSpc>
              <a:spcBef>
                <a:spcPts val="300"/>
              </a:spcBef>
              <a:spcAft>
                <a:spcPts val="300"/>
              </a:spcAft>
              <a:buClr>
                <a:schemeClr val="bg2">
                  <a:lumMod val="25000"/>
                </a:schemeClr>
              </a:buClr>
              <a:buFont typeface="Wingdings" panose="05000000000000000000" pitchFamily="2" charset="2"/>
              <a:buChar char="§"/>
            </a:pPr>
            <a:endParaRPr lang="en-US" sz="2200" dirty="0">
              <a:latin typeface="Century Gothic" panose="020B0502020202020204" pitchFamily="34" charset="0"/>
            </a:endParaRPr>
          </a:p>
          <a:p>
            <a:pPr>
              <a:lnSpc>
                <a:spcPct val="125000"/>
              </a:lnSpc>
              <a:spcBef>
                <a:spcPts val="300"/>
              </a:spcBef>
              <a:spcAft>
                <a:spcPts val="300"/>
              </a:spcAft>
            </a:pPr>
            <a:r>
              <a:rPr lang="en-US" sz="2200" dirty="0">
                <a:latin typeface="Century Gothic" panose="020B0502020202020204" pitchFamily="34" charset="0"/>
              </a:rPr>
              <a:t> </a:t>
            </a: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18</a:t>
            </a:r>
            <a:endParaRPr lang="en-US" dirty="0">
              <a:solidFill>
                <a:schemeClr val="bg1"/>
              </a:solidFill>
            </a:endParaRPr>
          </a:p>
        </p:txBody>
      </p:sp>
    </p:spTree>
    <p:extLst>
      <p:ext uri="{BB962C8B-B14F-4D97-AF65-F5344CB8AC3E}">
        <p14:creationId xmlns:p14="http://schemas.microsoft.com/office/powerpoint/2010/main" val="116108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16554" y="1129661"/>
            <a:ext cx="13411200" cy="853715"/>
          </a:xfrm>
        </p:spPr>
        <p:txBody>
          <a:bodyPr>
            <a:normAutofit/>
          </a:bodyPr>
          <a:lstStyle/>
          <a:p>
            <a:r>
              <a:rPr lang="en-US" sz="5400" dirty="0">
                <a:solidFill>
                  <a:schemeClr val="bg2">
                    <a:lumMod val="25000"/>
                  </a:schemeClr>
                </a:solidFill>
                <a:latin typeface="Century Gothic" panose="020B0502020202020204" pitchFamily="34" charset="0"/>
              </a:rPr>
              <a:t>Procedures for Creating a Plan</a:t>
            </a: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5" name="Subtitle 2"/>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p>
        </p:txBody>
      </p:sp>
      <p:sp>
        <p:nvSpPr>
          <p:cNvPr id="6" name="TextBox 5"/>
          <p:cNvSpPr txBox="1"/>
          <p:nvPr/>
        </p:nvSpPr>
        <p:spPr>
          <a:xfrm>
            <a:off x="1667046" y="2546894"/>
            <a:ext cx="13125911" cy="9209381"/>
          </a:xfrm>
          <a:prstGeom prst="rect">
            <a:avLst/>
          </a:prstGeom>
          <a:noFill/>
        </p:spPr>
        <p:txBody>
          <a:bodyPr wrap="square" rtlCol="0">
            <a:spAutoFit/>
          </a:bodyPr>
          <a:lstStyle/>
          <a:p>
            <a:pPr>
              <a:lnSpc>
                <a:spcPct val="125000"/>
              </a:lnSpc>
              <a:spcBef>
                <a:spcPts val="300"/>
              </a:spcBef>
              <a:spcAft>
                <a:spcPts val="300"/>
              </a:spcAft>
              <a:buClr>
                <a:schemeClr val="bg2">
                  <a:lumMod val="25000"/>
                </a:schemeClr>
              </a:buClr>
            </a:pPr>
            <a:r>
              <a:rPr lang="en-US" sz="2400" b="1" dirty="0">
                <a:solidFill>
                  <a:srgbClr val="CDAF93"/>
                </a:solidFill>
                <a:latin typeface="Century Gothic" panose="020B0502020202020204" pitchFamily="34" charset="0"/>
              </a:rPr>
              <a:t>Prepare Documents (“Three Legged-Stool”) </a:t>
            </a:r>
          </a:p>
          <a:p>
            <a:pPr>
              <a:lnSpc>
                <a:spcPct val="125000"/>
              </a:lnSpc>
              <a:spcBef>
                <a:spcPts val="300"/>
              </a:spcBef>
              <a:spcAft>
                <a:spcPts val="300"/>
              </a:spcAft>
              <a:buClr>
                <a:schemeClr val="bg2">
                  <a:lumMod val="25000"/>
                </a:schemeClr>
              </a:buClr>
            </a:pPr>
            <a:endParaRPr lang="en-US" sz="1000" dirty="0">
              <a:solidFill>
                <a:srgbClr val="CDAF93"/>
              </a:solidFill>
              <a:latin typeface="Century Gothic" panose="020B0502020202020204" pitchFamily="34" charset="0"/>
            </a:endParaRP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Determine </a:t>
            </a:r>
            <a:r>
              <a:rPr lang="en-US" sz="2200" u="sng" dirty="0">
                <a:latin typeface="Century Gothic" panose="020B0502020202020204" pitchFamily="34" charset="0"/>
              </a:rPr>
              <a:t>survey area </a:t>
            </a:r>
            <a:r>
              <a:rPr lang="en-US" sz="2200" dirty="0">
                <a:latin typeface="Century Gothic" panose="020B0502020202020204" pitchFamily="34" charset="0"/>
              </a:rPr>
              <a:t>boundaries</a:t>
            </a: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Notify </a:t>
            </a:r>
            <a:r>
              <a:rPr lang="en-US" sz="2200" u="sng" dirty="0">
                <a:latin typeface="Century Gothic" panose="020B0502020202020204" pitchFamily="34" charset="0"/>
              </a:rPr>
              <a:t>property owners</a:t>
            </a:r>
            <a:r>
              <a:rPr lang="en-US" sz="2200" dirty="0">
                <a:latin typeface="Century Gothic" panose="020B0502020202020204" pitchFamily="34" charset="0"/>
              </a:rPr>
              <a:t> (and business interests) within boundaries</a:t>
            </a: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Verify presence and location of “blighting” conditions </a:t>
            </a: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Document findings in a </a:t>
            </a:r>
            <a:r>
              <a:rPr lang="en-US" sz="2200" b="1" dirty="0">
                <a:latin typeface="Century Gothic" panose="020B0502020202020204" pitchFamily="34" charset="0"/>
              </a:rPr>
              <a:t>conditions survey </a:t>
            </a:r>
            <a:r>
              <a:rPr lang="en-US" sz="2200" dirty="0">
                <a:latin typeface="Century Gothic" panose="020B0502020202020204" pitchFamily="34" charset="0"/>
              </a:rPr>
              <a:t>report</a:t>
            </a:r>
          </a:p>
          <a:p>
            <a:pPr>
              <a:lnSpc>
                <a:spcPct val="125000"/>
              </a:lnSpc>
              <a:spcBef>
                <a:spcPts val="300"/>
              </a:spcBef>
              <a:spcAft>
                <a:spcPts val="300"/>
              </a:spcAft>
              <a:buClr>
                <a:schemeClr val="bg2">
                  <a:lumMod val="25000"/>
                </a:schemeClr>
              </a:buClr>
            </a:pPr>
            <a:r>
              <a:rPr lang="en-US" sz="2000" dirty="0">
                <a:latin typeface="Century Gothic" panose="020B0502020202020204" pitchFamily="34" charset="0"/>
              </a:rPr>
              <a:t>-----------</a:t>
            </a: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Present survey findings to urban renewal entity and / or governing body for </a:t>
            </a:r>
            <a:r>
              <a:rPr lang="en-US" sz="2200" u="sng" dirty="0">
                <a:latin typeface="Century Gothic" panose="020B0502020202020204" pitchFamily="34" charset="0"/>
              </a:rPr>
              <a:t>acceptance </a:t>
            </a:r>
            <a:r>
              <a:rPr lang="en-US" sz="2200" u="sng" dirty="0">
                <a:solidFill>
                  <a:srgbClr val="00B050"/>
                </a:solidFill>
                <a:latin typeface="Century Gothic" panose="020B0502020202020204" pitchFamily="34" charset="0"/>
              </a:rPr>
              <a:t>*</a:t>
            </a: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Define boundaries for </a:t>
            </a:r>
            <a:r>
              <a:rPr lang="en-US" sz="2200" u="sng" dirty="0">
                <a:latin typeface="Century Gothic" panose="020B0502020202020204" pitchFamily="34" charset="0"/>
              </a:rPr>
              <a:t>urban renewal plan area </a:t>
            </a:r>
            <a:r>
              <a:rPr lang="en-US" sz="2200" dirty="0">
                <a:latin typeface="Century Gothic" panose="020B0502020202020204" pitchFamily="34" charset="0"/>
              </a:rPr>
              <a:t>(may be the same as conditions survey)</a:t>
            </a: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Complete market assessment in order to verify feasibility and potential impact of projects</a:t>
            </a: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Clarify future role of urban renewal area within larger community (comprehensive plan)</a:t>
            </a: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Synthesize above items in an </a:t>
            </a:r>
            <a:r>
              <a:rPr lang="en-US" sz="2200" b="1" dirty="0">
                <a:latin typeface="Century Gothic" panose="020B0502020202020204" pitchFamily="34" charset="0"/>
              </a:rPr>
              <a:t>urban renewal plan </a:t>
            </a:r>
            <a:r>
              <a:rPr lang="en-US" sz="2200" dirty="0">
                <a:latin typeface="Century Gothic" panose="020B0502020202020204" pitchFamily="34" charset="0"/>
              </a:rPr>
              <a:t>report</a:t>
            </a:r>
          </a:p>
          <a:p>
            <a:pPr>
              <a:lnSpc>
                <a:spcPct val="125000"/>
              </a:lnSpc>
              <a:spcBef>
                <a:spcPts val="300"/>
              </a:spcBef>
              <a:spcAft>
                <a:spcPts val="300"/>
              </a:spcAft>
              <a:buClr>
                <a:schemeClr val="bg2">
                  <a:lumMod val="25000"/>
                </a:schemeClr>
              </a:buClr>
            </a:pPr>
            <a:r>
              <a:rPr lang="en-US" sz="2000" dirty="0">
                <a:latin typeface="Century Gothic" panose="020B0502020202020204" pitchFamily="34" charset="0"/>
              </a:rPr>
              <a:t>-----------</a:t>
            </a: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Quantify potential impact of new investment and reinvestment in properties within area</a:t>
            </a:r>
          </a:p>
          <a:p>
            <a:pPr marL="231775" indent="-231775">
              <a:lnSpc>
                <a:spcPct val="125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Document analyses in a </a:t>
            </a:r>
            <a:r>
              <a:rPr lang="en-US" sz="2200" b="1" dirty="0">
                <a:latin typeface="Century Gothic" panose="020B0502020202020204" pitchFamily="34" charset="0"/>
              </a:rPr>
              <a:t>county</a:t>
            </a:r>
            <a:r>
              <a:rPr lang="en-US" sz="2200" dirty="0">
                <a:latin typeface="Century Gothic" panose="020B0502020202020204" pitchFamily="34" charset="0"/>
              </a:rPr>
              <a:t> </a:t>
            </a:r>
            <a:r>
              <a:rPr lang="en-US" sz="2200" b="1" dirty="0">
                <a:latin typeface="Century Gothic" panose="020B0502020202020204" pitchFamily="34" charset="0"/>
              </a:rPr>
              <a:t>impact report </a:t>
            </a:r>
            <a:r>
              <a:rPr lang="en-US" sz="2200" dirty="0">
                <a:latin typeface="Century Gothic" panose="020B0502020202020204" pitchFamily="34" charset="0"/>
              </a:rPr>
              <a:t>(and other impacted taxing bodies) </a:t>
            </a:r>
          </a:p>
          <a:p>
            <a:pPr>
              <a:lnSpc>
                <a:spcPct val="125000"/>
              </a:lnSpc>
              <a:spcBef>
                <a:spcPts val="300"/>
              </a:spcBef>
              <a:spcAft>
                <a:spcPts val="300"/>
              </a:spcAft>
              <a:buClr>
                <a:schemeClr val="bg2">
                  <a:lumMod val="25000"/>
                </a:schemeClr>
              </a:buClr>
            </a:pPr>
            <a:endParaRPr lang="en-US" sz="1000" dirty="0">
              <a:solidFill>
                <a:srgbClr val="00B050"/>
              </a:solidFill>
              <a:latin typeface="Century Gothic" panose="020B0502020202020204" pitchFamily="34" charset="0"/>
            </a:endParaRPr>
          </a:p>
          <a:p>
            <a:pPr>
              <a:lnSpc>
                <a:spcPct val="125000"/>
              </a:lnSpc>
              <a:spcBef>
                <a:spcPts val="300"/>
              </a:spcBef>
              <a:spcAft>
                <a:spcPts val="300"/>
              </a:spcAft>
              <a:buClr>
                <a:srgbClr val="FFC000"/>
              </a:buClr>
            </a:pPr>
            <a:r>
              <a:rPr lang="en-US" sz="1400" dirty="0">
                <a:solidFill>
                  <a:srgbClr val="00B050"/>
                </a:solidFill>
                <a:latin typeface="Century Gothic" panose="020B0502020202020204" pitchFamily="34" charset="0"/>
              </a:rPr>
              <a:t>*</a:t>
            </a:r>
            <a:r>
              <a:rPr lang="en-US" sz="1400" dirty="0">
                <a:solidFill>
                  <a:srgbClr val="C00000"/>
                </a:solidFill>
                <a:latin typeface="Century Gothic" panose="020B0502020202020204" pitchFamily="34" charset="0"/>
              </a:rPr>
              <a:t> </a:t>
            </a:r>
            <a:r>
              <a:rPr lang="en-US" sz="1400" dirty="0">
                <a:latin typeface="Century Gothic" panose="020B0502020202020204" pitchFamily="34" charset="0"/>
              </a:rPr>
              <a:t> Presentation to Council may occur in conjunction with presentation of final urban renewal plan.</a:t>
            </a:r>
          </a:p>
          <a:p>
            <a:pPr marL="231775" indent="-231775">
              <a:lnSpc>
                <a:spcPct val="125000"/>
              </a:lnSpc>
              <a:spcBef>
                <a:spcPts val="300"/>
              </a:spcBef>
              <a:spcAft>
                <a:spcPts val="300"/>
              </a:spcAft>
              <a:buClr>
                <a:srgbClr val="FFC000"/>
              </a:buClr>
              <a:buFont typeface="Wingdings" pitchFamily="2" charset="2"/>
              <a:buChar char="§"/>
            </a:pPr>
            <a:endParaRPr lang="en-US" sz="2000" dirty="0">
              <a:latin typeface="Century Gothic" panose="020B0502020202020204" pitchFamily="34" charset="0"/>
            </a:endParaRPr>
          </a:p>
          <a:p>
            <a:pPr>
              <a:lnSpc>
                <a:spcPct val="125000"/>
              </a:lnSpc>
              <a:spcBef>
                <a:spcPts val="300"/>
              </a:spcBef>
              <a:spcAft>
                <a:spcPts val="300"/>
              </a:spcAft>
            </a:pPr>
            <a:endParaRPr lang="en-US" sz="2000" dirty="0">
              <a:latin typeface="Century Gothic" panose="020B0502020202020204" pitchFamily="34" charset="0"/>
            </a:endParaRPr>
          </a:p>
          <a:p>
            <a:pPr>
              <a:lnSpc>
                <a:spcPct val="125000"/>
              </a:lnSpc>
              <a:spcBef>
                <a:spcPts val="300"/>
              </a:spcBef>
              <a:spcAft>
                <a:spcPts val="300"/>
              </a:spcAft>
            </a:pPr>
            <a:endParaRPr lang="en-US" sz="2000" dirty="0">
              <a:latin typeface="Century Gothic" panose="020B0502020202020204" pitchFamily="34" charset="0"/>
            </a:endParaRPr>
          </a:p>
        </p:txBody>
      </p:sp>
      <p:sp>
        <p:nvSpPr>
          <p:cNvPr id="2" name="TextBox 1"/>
          <p:cNvSpPr txBox="1"/>
          <p:nvPr/>
        </p:nvSpPr>
        <p:spPr>
          <a:xfrm>
            <a:off x="15303572" y="11540832"/>
            <a:ext cx="429913"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182325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16554" y="1129661"/>
            <a:ext cx="13411200" cy="853715"/>
          </a:xfrm>
        </p:spPr>
        <p:txBody>
          <a:bodyPr>
            <a:normAutofit/>
          </a:bodyPr>
          <a:lstStyle/>
          <a:p>
            <a:r>
              <a:rPr lang="en-US" sz="5400" dirty="0">
                <a:solidFill>
                  <a:schemeClr val="bg2">
                    <a:lumMod val="25000"/>
                  </a:schemeClr>
                </a:solidFill>
                <a:latin typeface="Century Gothic" panose="020B0502020202020204" pitchFamily="34" charset="0"/>
              </a:rPr>
              <a:t>Procedures for Creating a Plan </a:t>
            </a:r>
            <a:r>
              <a:rPr lang="en-US" sz="2400" dirty="0">
                <a:solidFill>
                  <a:schemeClr val="bg2">
                    <a:lumMod val="25000"/>
                  </a:schemeClr>
                </a:solidFill>
                <a:latin typeface="Century Gothic" panose="020B0502020202020204" pitchFamily="34" charset="0"/>
              </a:rPr>
              <a:t>(cont’d)</a:t>
            </a: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5" name="Subtitle 2"/>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p>
        </p:txBody>
      </p:sp>
      <p:sp>
        <p:nvSpPr>
          <p:cNvPr id="6" name="TextBox 5"/>
          <p:cNvSpPr txBox="1"/>
          <p:nvPr/>
        </p:nvSpPr>
        <p:spPr>
          <a:xfrm>
            <a:off x="1805065" y="2773289"/>
            <a:ext cx="12825335" cy="6624057"/>
          </a:xfrm>
          <a:prstGeom prst="rect">
            <a:avLst/>
          </a:prstGeom>
          <a:noFill/>
        </p:spPr>
        <p:txBody>
          <a:bodyPr wrap="square" rtlCol="0">
            <a:spAutoFit/>
          </a:bodyPr>
          <a:lstStyle/>
          <a:p>
            <a:pPr>
              <a:lnSpc>
                <a:spcPct val="150000"/>
              </a:lnSpc>
              <a:spcBef>
                <a:spcPts val="300"/>
              </a:spcBef>
              <a:spcAft>
                <a:spcPts val="300"/>
              </a:spcAft>
              <a:buClr>
                <a:schemeClr val="bg2">
                  <a:lumMod val="25000"/>
                </a:schemeClr>
              </a:buClr>
            </a:pPr>
            <a:r>
              <a:rPr lang="en-US" sz="2400" b="1" dirty="0">
                <a:solidFill>
                  <a:srgbClr val="CDAF93"/>
                </a:solidFill>
                <a:latin typeface="Century Gothic" panose="020B0502020202020204" pitchFamily="34" charset="0"/>
              </a:rPr>
              <a:t>Present Findings and Consider Adoption</a:t>
            </a:r>
          </a:p>
          <a:p>
            <a:pPr>
              <a:lnSpc>
                <a:spcPct val="150000"/>
              </a:lnSpc>
              <a:spcBef>
                <a:spcPts val="300"/>
              </a:spcBef>
              <a:spcAft>
                <a:spcPts val="300"/>
              </a:spcAft>
              <a:buClr>
                <a:schemeClr val="bg2">
                  <a:lumMod val="25000"/>
                </a:schemeClr>
              </a:buClr>
            </a:pPr>
            <a:endParaRPr lang="en-US" sz="1000" dirty="0">
              <a:latin typeface="Century Gothic" panose="020B0502020202020204" pitchFamily="34" charset="0"/>
            </a:endParaRPr>
          </a:p>
          <a:p>
            <a:pPr marL="231775" indent="-231775">
              <a:lnSpc>
                <a:spcPct val="150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Present urban renewal plan to planning &amp; zoning commission regarding consistency with comp plan</a:t>
            </a:r>
          </a:p>
          <a:p>
            <a:pPr marL="231775" indent="-231775">
              <a:lnSpc>
                <a:spcPct val="150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Present urban renewal plan to urban renewal entity for referral to council and </a:t>
            </a:r>
            <a:r>
              <a:rPr lang="en-US" sz="2200" u="sng" dirty="0">
                <a:latin typeface="Century Gothic" panose="020B0502020202020204" pitchFamily="34" charset="0"/>
              </a:rPr>
              <a:t>adoption</a:t>
            </a:r>
          </a:p>
          <a:p>
            <a:pPr>
              <a:lnSpc>
                <a:spcPct val="150000"/>
              </a:lnSpc>
              <a:spcBef>
                <a:spcPts val="300"/>
              </a:spcBef>
              <a:spcAft>
                <a:spcPts val="300"/>
              </a:spcAft>
              <a:buClr>
                <a:schemeClr val="bg2">
                  <a:lumMod val="25000"/>
                </a:schemeClr>
              </a:buClr>
            </a:pPr>
            <a:endParaRPr lang="en-US" sz="2000" b="1" dirty="0">
              <a:solidFill>
                <a:srgbClr val="CDAF93"/>
              </a:solidFill>
              <a:latin typeface="Century Gothic" panose="020B0502020202020204" pitchFamily="34" charset="0"/>
            </a:endParaRPr>
          </a:p>
          <a:p>
            <a:pPr>
              <a:lnSpc>
                <a:spcPct val="150000"/>
              </a:lnSpc>
              <a:spcBef>
                <a:spcPts val="300"/>
              </a:spcBef>
              <a:spcAft>
                <a:spcPts val="300"/>
              </a:spcAft>
              <a:buClr>
                <a:schemeClr val="bg2">
                  <a:lumMod val="25000"/>
                </a:schemeClr>
              </a:buClr>
            </a:pPr>
            <a:r>
              <a:rPr lang="en-US" sz="2400" b="1" dirty="0">
                <a:solidFill>
                  <a:srgbClr val="CDAF93"/>
                </a:solidFill>
                <a:latin typeface="Century Gothic" panose="020B0502020202020204" pitchFamily="34" charset="0"/>
              </a:rPr>
              <a:t>Implement the Plan and Advance Urban Renewal Projects</a:t>
            </a:r>
          </a:p>
          <a:p>
            <a:pPr>
              <a:lnSpc>
                <a:spcPct val="150000"/>
              </a:lnSpc>
              <a:spcBef>
                <a:spcPts val="300"/>
              </a:spcBef>
              <a:spcAft>
                <a:spcPts val="300"/>
              </a:spcAft>
              <a:buClr>
                <a:schemeClr val="bg2">
                  <a:lumMod val="25000"/>
                </a:schemeClr>
              </a:buClr>
            </a:pPr>
            <a:endParaRPr lang="en-US" sz="1000" dirty="0">
              <a:latin typeface="Century Gothic" panose="020B0502020202020204" pitchFamily="34" charset="0"/>
            </a:endParaRPr>
          </a:p>
          <a:p>
            <a:pPr marL="231775" indent="-231775">
              <a:lnSpc>
                <a:spcPct val="150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Work with property and business owners to implement desired private sector investment</a:t>
            </a:r>
          </a:p>
          <a:p>
            <a:pPr marL="231775" indent="-231775">
              <a:lnSpc>
                <a:spcPct val="150000"/>
              </a:lnSpc>
              <a:spcBef>
                <a:spcPts val="300"/>
              </a:spcBef>
              <a:spcAft>
                <a:spcPts val="300"/>
              </a:spcAft>
              <a:buClr>
                <a:schemeClr val="bg2">
                  <a:lumMod val="25000"/>
                </a:schemeClr>
              </a:buClr>
              <a:buFont typeface="Wingdings" pitchFamily="2" charset="2"/>
              <a:buChar char="§"/>
            </a:pPr>
            <a:r>
              <a:rPr lang="en-US" sz="2200" dirty="0">
                <a:latin typeface="Century Gothic" panose="020B0502020202020204" pitchFamily="34" charset="0"/>
              </a:rPr>
              <a:t>Advance plan objectives</a:t>
            </a:r>
          </a:p>
          <a:p>
            <a:pPr>
              <a:lnSpc>
                <a:spcPct val="125000"/>
              </a:lnSpc>
              <a:spcBef>
                <a:spcPts val="300"/>
              </a:spcBef>
              <a:spcAft>
                <a:spcPts val="300"/>
              </a:spcAft>
              <a:buClr>
                <a:srgbClr val="FFC000"/>
              </a:buClr>
            </a:pPr>
            <a:endParaRPr lang="en-US" sz="2000" dirty="0">
              <a:latin typeface="Century Gothic" panose="020B0502020202020204" pitchFamily="34" charset="0"/>
            </a:endParaRPr>
          </a:p>
          <a:p>
            <a:pPr>
              <a:lnSpc>
                <a:spcPct val="125000"/>
              </a:lnSpc>
              <a:spcBef>
                <a:spcPts val="300"/>
              </a:spcBef>
              <a:spcAft>
                <a:spcPts val="300"/>
              </a:spcAft>
            </a:pPr>
            <a:endParaRPr lang="en-US" sz="2000" dirty="0">
              <a:latin typeface="Century Gothic" panose="020B0502020202020204" pitchFamily="34" charset="0"/>
            </a:endParaRPr>
          </a:p>
          <a:p>
            <a:pPr>
              <a:lnSpc>
                <a:spcPct val="125000"/>
              </a:lnSpc>
              <a:spcBef>
                <a:spcPts val="300"/>
              </a:spcBef>
              <a:spcAft>
                <a:spcPts val="300"/>
              </a:spcAft>
            </a:pPr>
            <a:endParaRPr lang="en-US" sz="2000" dirty="0">
              <a:latin typeface="Century Gothic" panose="020B0502020202020204" pitchFamily="34" charset="0"/>
            </a:endParaRPr>
          </a:p>
        </p:txBody>
      </p:sp>
      <p:sp>
        <p:nvSpPr>
          <p:cNvPr id="2" name="TextBox 1"/>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Tree>
    <p:extLst>
      <p:ext uri="{BB962C8B-B14F-4D97-AF65-F5344CB8AC3E}">
        <p14:creationId xmlns:p14="http://schemas.microsoft.com/office/powerpoint/2010/main" val="188970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10" name="TextBox 9"/>
          <p:cNvSpPr txBox="1"/>
          <p:nvPr/>
        </p:nvSpPr>
        <p:spPr>
          <a:xfrm>
            <a:off x="15303572" y="11540832"/>
            <a:ext cx="429913" cy="369332"/>
          </a:xfrm>
          <a:prstGeom prst="rect">
            <a:avLst/>
          </a:prstGeom>
          <a:noFill/>
        </p:spPr>
        <p:txBody>
          <a:bodyPr wrap="square" rtlCol="0">
            <a:spAutoFit/>
          </a:bodyPr>
          <a:lstStyle/>
          <a:p>
            <a:r>
              <a:rPr lang="en-US" dirty="0">
                <a:solidFill>
                  <a:schemeClr val="bg1"/>
                </a:solidFill>
              </a:rPr>
              <a:t>3</a:t>
            </a:r>
          </a:p>
        </p:txBody>
      </p:sp>
      <p:sp>
        <p:nvSpPr>
          <p:cNvPr id="12" name="Subtitle 3"/>
          <p:cNvSpPr txBox="1">
            <a:spLocks/>
          </p:cNvSpPr>
          <p:nvPr/>
        </p:nvSpPr>
        <p:spPr>
          <a:xfrm>
            <a:off x="1416554" y="1129661"/>
            <a:ext cx="13411200" cy="853715"/>
          </a:xfrm>
          <a:prstGeom prst="rect">
            <a:avLst/>
          </a:prstGeom>
        </p:spPr>
        <p:txBody>
          <a:bodyPr vert="horz" lIns="0" tIns="45720" rIns="0" bIns="45720" rtlCol="0">
            <a:normAutofit/>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mn-lt"/>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5400" dirty="0">
                <a:solidFill>
                  <a:schemeClr val="bg2">
                    <a:lumMod val="25000"/>
                  </a:schemeClr>
                </a:solidFill>
                <a:latin typeface="Century Gothic" panose="020B0502020202020204" pitchFamily="34" charset="0"/>
              </a:rPr>
              <a:t>Plan Area Statistics and Boundaries</a:t>
            </a:r>
          </a:p>
        </p:txBody>
      </p:sp>
      <p:sp>
        <p:nvSpPr>
          <p:cNvPr id="13" name="TextBox 12"/>
          <p:cNvSpPr txBox="1"/>
          <p:nvPr/>
        </p:nvSpPr>
        <p:spPr>
          <a:xfrm>
            <a:off x="1583391" y="2530636"/>
            <a:ext cx="5929469" cy="6878806"/>
          </a:xfrm>
          <a:prstGeom prst="rect">
            <a:avLst/>
          </a:prstGeom>
          <a:noFill/>
        </p:spPr>
        <p:txBody>
          <a:bodyPr wrap="square" rtlCol="0">
            <a:spAutoFit/>
          </a:bodyPr>
          <a:lstStyle/>
          <a:p>
            <a:pPr>
              <a:lnSpc>
                <a:spcPct val="150000"/>
              </a:lnSpc>
              <a:spcBef>
                <a:spcPts val="300"/>
              </a:spcBef>
              <a:spcAft>
                <a:spcPts val="300"/>
              </a:spcAft>
            </a:pPr>
            <a:r>
              <a:rPr lang="en-US" sz="2400" dirty="0">
                <a:solidFill>
                  <a:srgbClr val="CDAF93"/>
                </a:solidFill>
                <a:latin typeface="Century Gothic" panose="020B0502020202020204" pitchFamily="34" charset="0"/>
              </a:rPr>
              <a:t>Boundary Description: </a:t>
            </a:r>
          </a:p>
          <a:p>
            <a:pPr>
              <a:lnSpc>
                <a:spcPct val="150000"/>
              </a:lnSpc>
              <a:spcBef>
                <a:spcPts val="300"/>
              </a:spcBef>
              <a:spcAft>
                <a:spcPts val="300"/>
              </a:spcAft>
            </a:pPr>
            <a:r>
              <a:rPr lang="en-US" sz="2000" b="1" dirty="0">
                <a:latin typeface="Century Gothic" panose="020B0502020202020204" pitchFamily="34" charset="0"/>
              </a:rPr>
              <a:t>The Urban Renewal Area </a:t>
            </a:r>
            <a:r>
              <a:rPr lang="en-US" sz="2000" dirty="0">
                <a:latin typeface="Century Gothic" panose="020B0502020202020204" pitchFamily="34" charset="0"/>
              </a:rPr>
              <a:t>is approximately 39 acres and includes that segment of Northgate Boulevard that bisects the Area from east to west (herein referred to as the “Survey Area”). </a:t>
            </a:r>
          </a:p>
          <a:p>
            <a:pPr>
              <a:lnSpc>
                <a:spcPct val="150000"/>
              </a:lnSpc>
              <a:spcBef>
                <a:spcPts val="300"/>
              </a:spcBef>
              <a:spcAft>
                <a:spcPts val="300"/>
              </a:spcAft>
            </a:pPr>
            <a:endParaRPr lang="en-US" sz="2000" dirty="0" smtClean="0">
              <a:latin typeface="Century Gothic" panose="020B0502020202020204" pitchFamily="34" charset="0"/>
            </a:endParaRPr>
          </a:p>
          <a:p>
            <a:pPr>
              <a:lnSpc>
                <a:spcPct val="150000"/>
              </a:lnSpc>
              <a:spcBef>
                <a:spcPts val="300"/>
              </a:spcBef>
              <a:spcAft>
                <a:spcPts val="300"/>
              </a:spcAft>
            </a:pPr>
            <a:r>
              <a:rPr lang="en-US" sz="2000" dirty="0" smtClean="0">
                <a:latin typeface="Century Gothic" panose="020B0502020202020204" pitchFamily="34" charset="0"/>
              </a:rPr>
              <a:t>The </a:t>
            </a:r>
            <a:r>
              <a:rPr lang="en-US" sz="2000" dirty="0">
                <a:latin typeface="Century Gothic" panose="020B0502020202020204" pitchFamily="34" charset="0"/>
              </a:rPr>
              <a:t>Survey Area is located in north Colorado Springs, within the United States Air Force Academy (USAFA) </a:t>
            </a:r>
            <a:r>
              <a:rPr lang="en-US" sz="2000" dirty="0" smtClean="0">
                <a:latin typeface="Century Gothic" panose="020B0502020202020204" pitchFamily="34" charset="0"/>
              </a:rPr>
              <a:t>federally-owned </a:t>
            </a:r>
            <a:r>
              <a:rPr lang="en-US" sz="2000" dirty="0">
                <a:latin typeface="Century Gothic" panose="020B0502020202020204" pitchFamily="34" charset="0"/>
              </a:rPr>
              <a:t>property. Its boundaries may generally be described as including land located north and south of Northgate Boulevard, near the northwest and southwest quadrants of Northgate Boulevard and Interstate 25 (</a:t>
            </a:r>
            <a:r>
              <a:rPr lang="en-US" sz="2000" dirty="0" smtClean="0">
                <a:latin typeface="Century Gothic" panose="020B0502020202020204" pitchFamily="34" charset="0"/>
              </a:rPr>
              <a:t>I-25).</a:t>
            </a:r>
            <a:endParaRPr lang="en-US" sz="2000" dirty="0">
              <a:latin typeface="Century Gothic" panose="020B0502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442" t="10258" r="4334" b="4049"/>
          <a:stretch/>
        </p:blipFill>
        <p:spPr>
          <a:xfrm>
            <a:off x="8934138" y="2473377"/>
            <a:ext cx="7090347" cy="8619344"/>
          </a:xfrm>
          <a:prstGeom prst="rect">
            <a:avLst/>
          </a:prstGeom>
        </p:spPr>
      </p:pic>
    </p:spTree>
    <p:extLst>
      <p:ext uri="{BB962C8B-B14F-4D97-AF65-F5344CB8AC3E}">
        <p14:creationId xmlns:p14="http://schemas.microsoft.com/office/powerpoint/2010/main" val="289776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6" name="TextBox 5"/>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7" name="Subtitle 3"/>
          <p:cNvSpPr txBox="1">
            <a:spLocks/>
          </p:cNvSpPr>
          <p:nvPr/>
        </p:nvSpPr>
        <p:spPr>
          <a:xfrm>
            <a:off x="1568954" y="1282061"/>
            <a:ext cx="13411200" cy="853715"/>
          </a:xfrm>
          <a:prstGeom prst="rect">
            <a:avLst/>
          </a:prstGeom>
        </p:spPr>
        <p:txBody>
          <a:bodyPr vert="horz" lIns="0" tIns="45720" rIns="0" bIns="45720" rtlCol="0">
            <a:normAutofit/>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mn-lt"/>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5400" dirty="0">
                <a:solidFill>
                  <a:schemeClr val="bg2">
                    <a:lumMod val="25000"/>
                  </a:schemeClr>
                </a:solidFill>
                <a:latin typeface="Century Gothic" panose="020B0502020202020204" pitchFamily="34" charset="0"/>
              </a:rPr>
              <a:t>City Zoning </a:t>
            </a:r>
            <a:r>
              <a:rPr lang="en-US" sz="5400" dirty="0" smtClean="0">
                <a:solidFill>
                  <a:schemeClr val="bg2">
                    <a:lumMod val="25000"/>
                  </a:schemeClr>
                </a:solidFill>
                <a:latin typeface="Century Gothic" panose="020B0502020202020204" pitchFamily="34" charset="0"/>
              </a:rPr>
              <a:t>Classification</a:t>
            </a:r>
            <a:endParaRPr lang="en-US" sz="5400" dirty="0">
              <a:solidFill>
                <a:schemeClr val="bg2">
                  <a:lumMod val="25000"/>
                </a:schemeClr>
              </a:solidFill>
              <a:latin typeface="Century Gothic" panose="020B0502020202020204" pitchFamily="34" charset="0"/>
            </a:endParaRPr>
          </a:p>
        </p:txBody>
      </p:sp>
      <p:sp>
        <p:nvSpPr>
          <p:cNvPr id="19" name="TextBox 18">
            <a:extLst>
              <a:ext uri="{FF2B5EF4-FFF2-40B4-BE49-F238E27FC236}">
                <a16:creationId xmlns:a16="http://schemas.microsoft.com/office/drawing/2014/main" xmlns="" id="{5C9E2799-0F58-40A9-B658-95F23245ED97}"/>
              </a:ext>
            </a:extLst>
          </p:cNvPr>
          <p:cNvSpPr txBox="1"/>
          <p:nvPr/>
        </p:nvSpPr>
        <p:spPr>
          <a:xfrm>
            <a:off x="1736086" y="2224032"/>
            <a:ext cx="6439832" cy="8517716"/>
          </a:xfrm>
          <a:prstGeom prst="rect">
            <a:avLst/>
          </a:prstGeom>
          <a:noFill/>
        </p:spPr>
        <p:txBody>
          <a:bodyPr wrap="square" rtlCol="0">
            <a:spAutoFit/>
          </a:bodyPr>
          <a:lstStyle/>
          <a:p>
            <a:pPr>
              <a:lnSpc>
                <a:spcPct val="150000"/>
              </a:lnSpc>
              <a:spcBef>
                <a:spcPts val="300"/>
              </a:spcBef>
              <a:spcAft>
                <a:spcPts val="300"/>
              </a:spcAft>
            </a:pPr>
            <a:r>
              <a:rPr lang="en-US" sz="2400" dirty="0">
                <a:solidFill>
                  <a:srgbClr val="CDAF93"/>
                </a:solidFill>
                <a:latin typeface="Century Gothic" panose="020B0502020202020204" pitchFamily="34" charset="0"/>
              </a:rPr>
              <a:t>Zoning Classification:</a:t>
            </a:r>
          </a:p>
          <a:p>
            <a:pPr>
              <a:spcBef>
                <a:spcPts val="300"/>
              </a:spcBef>
              <a:spcAft>
                <a:spcPts val="300"/>
              </a:spcAft>
            </a:pPr>
            <a:r>
              <a:rPr lang="en-US" sz="1600" dirty="0" smtClean="0">
                <a:latin typeface="Century Gothic" panose="020B0502020202020204" pitchFamily="34" charset="0"/>
                <a:ea typeface="Times New Roman" panose="02020603050405020304" pitchFamily="18" charset="0"/>
              </a:rPr>
              <a:t>A </a:t>
            </a:r>
            <a:r>
              <a:rPr lang="en-US" sz="1600" dirty="0">
                <a:latin typeface="Century Gothic" panose="020B0502020202020204" pitchFamily="34" charset="0"/>
                <a:ea typeface="Times New Roman" panose="02020603050405020304" pitchFamily="18" charset="0"/>
              </a:rPr>
              <a:t>description of the Planned Unit Development classification is </a:t>
            </a:r>
            <a:r>
              <a:rPr lang="en-US" sz="1600" dirty="0">
                <a:latin typeface="Century Gothic" panose="020B0502020202020204" pitchFamily="34" charset="0"/>
                <a:ea typeface="Times New Roman" panose="02020603050405020304" pitchFamily="18" charset="0"/>
                <a:cs typeface="NeutrafaceText-Bold"/>
              </a:rPr>
              <a:t>provided below, as defined in the </a:t>
            </a:r>
            <a:r>
              <a:rPr lang="en-US" sz="1600" u="sng" dirty="0">
                <a:latin typeface="Century Gothic" panose="020B0502020202020204" pitchFamily="34" charset="0"/>
                <a:ea typeface="Times New Roman" panose="02020603050405020304" pitchFamily="18" charset="0"/>
                <a:cs typeface="NeutrafaceText-Bold"/>
              </a:rPr>
              <a:t>City of Colorado Springs Municipal Code,</a:t>
            </a:r>
            <a:r>
              <a:rPr lang="en-US" sz="1600" dirty="0">
                <a:latin typeface="Century Gothic" panose="020B0502020202020204" pitchFamily="34" charset="0"/>
                <a:ea typeface="Times New Roman" panose="02020603050405020304" pitchFamily="18" charset="0"/>
                <a:cs typeface="NeutrafaceText-Bold"/>
              </a:rPr>
              <a:t> </a:t>
            </a:r>
            <a:r>
              <a:rPr lang="en-US" sz="1600" dirty="0">
                <a:latin typeface="Century Gothic" panose="020B0502020202020204" pitchFamily="34" charset="0"/>
                <a:ea typeface="Times New Roman" panose="02020603050405020304" pitchFamily="18" charset="0"/>
                <a:cs typeface="Helvetica" panose="020B0604020202020204" pitchFamily="34" charset="0"/>
              </a:rPr>
              <a:t>last updated by ordinance 18-53 passed May 22, 2018</a:t>
            </a:r>
            <a:r>
              <a:rPr lang="en-US" sz="1600" spc="10" dirty="0">
                <a:latin typeface="Century Gothic" panose="020B0502020202020204" pitchFamily="34" charset="0"/>
                <a:ea typeface="Times New Roman" panose="02020603050405020304" pitchFamily="18" charset="0"/>
                <a:cs typeface="Arial" panose="020B0604020202020204" pitchFamily="34" charset="0"/>
              </a:rPr>
              <a:t> (herein referred to as the “</a:t>
            </a:r>
            <a:r>
              <a:rPr lang="en-US" sz="1600" b="1" spc="10" dirty="0">
                <a:latin typeface="Century Gothic" panose="020B0502020202020204" pitchFamily="34" charset="0"/>
                <a:ea typeface="Times New Roman" panose="02020603050405020304" pitchFamily="18" charset="0"/>
                <a:cs typeface="Arial" panose="020B0604020202020204" pitchFamily="34" charset="0"/>
              </a:rPr>
              <a:t>Municipal Code</a:t>
            </a:r>
            <a:r>
              <a:rPr lang="en-US" sz="1600" spc="10" dirty="0">
                <a:latin typeface="Century Gothic" panose="020B0502020202020204" pitchFamily="34" charset="0"/>
                <a:ea typeface="Times New Roman" panose="02020603050405020304" pitchFamily="18" charset="0"/>
                <a:cs typeface="Arial" panose="020B0604020202020204" pitchFamily="34" charset="0"/>
              </a:rPr>
              <a:t>”). </a:t>
            </a:r>
            <a:endParaRPr lang="en-US" sz="1600" dirty="0">
              <a:latin typeface="Times New Roman" panose="02020603050405020304" pitchFamily="18" charset="0"/>
              <a:ea typeface="Times New Roman" panose="02020603050405020304" pitchFamily="18" charset="0"/>
            </a:endParaRPr>
          </a:p>
          <a:p>
            <a:pPr>
              <a:lnSpc>
                <a:spcPct val="150000"/>
              </a:lnSpc>
              <a:spcBef>
                <a:spcPts val="300"/>
              </a:spcBef>
              <a:spcAft>
                <a:spcPts val="300"/>
              </a:spcAft>
            </a:pPr>
            <a:endParaRPr lang="en-US" sz="2000" dirty="0">
              <a:latin typeface="Century Gothic" panose="020B0502020202020204" pitchFamily="34" charset="0"/>
            </a:endParaRPr>
          </a:p>
          <a:p>
            <a:pPr marR="0">
              <a:lnSpc>
                <a:spcPct val="125000"/>
              </a:lnSpc>
              <a:spcBef>
                <a:spcPts val="0"/>
              </a:spcBef>
              <a:spcAft>
                <a:spcPts val="0"/>
              </a:spcAft>
              <a:tabLst>
                <a:tab pos="457200" algn="l"/>
              </a:tabLst>
            </a:pPr>
            <a:r>
              <a:rPr lang="en-US" dirty="0">
                <a:solidFill>
                  <a:srgbClr val="1F497D"/>
                </a:solidFill>
                <a:latin typeface="Century Gothic" panose="020B0502020202020204" pitchFamily="34" charset="0"/>
                <a:ea typeface="Times New Roman" panose="02020603050405020304" pitchFamily="18" charset="0"/>
              </a:rPr>
              <a:t>Planned Unit Development (PUD) </a:t>
            </a:r>
            <a:endParaRPr lang="en-US" sz="2800" dirty="0">
              <a:latin typeface="Times New Roman" panose="02020603050405020304" pitchFamily="18" charset="0"/>
              <a:ea typeface="Times New Roman" panose="02020603050405020304" pitchFamily="18" charset="0"/>
            </a:endParaRPr>
          </a:p>
          <a:p>
            <a:pPr marR="0">
              <a:lnSpc>
                <a:spcPct val="125000"/>
              </a:lnSpc>
              <a:spcBef>
                <a:spcPts val="0"/>
              </a:spcBef>
              <a:spcAft>
                <a:spcPts val="0"/>
              </a:spcAft>
              <a:tabLst>
                <a:tab pos="457200" algn="l"/>
              </a:tabLst>
            </a:pPr>
            <a:r>
              <a:rPr lang="en-US" dirty="0">
                <a:solidFill>
                  <a:srgbClr val="1F497D"/>
                </a:solidFill>
                <a:latin typeface="Century Gothic" panose="020B0502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R="0">
              <a:lnSpc>
                <a:spcPct val="125000"/>
              </a:lnSpc>
              <a:spcBef>
                <a:spcPts val="0"/>
              </a:spcBef>
              <a:spcAft>
                <a:spcPts val="0"/>
              </a:spcAft>
              <a:tabLst>
                <a:tab pos="457200" algn="l"/>
              </a:tabLst>
            </a:pPr>
            <a:r>
              <a:rPr lang="en-US" dirty="0">
                <a:solidFill>
                  <a:srgbClr val="1F497D"/>
                </a:solidFill>
                <a:latin typeface="Century Gothic" panose="020B0502020202020204" pitchFamily="34" charset="0"/>
                <a:ea typeface="Times New Roman" panose="02020603050405020304" pitchFamily="18" charset="0"/>
              </a:rPr>
              <a:t>Purpose </a:t>
            </a:r>
            <a:endParaRPr lang="en-US" sz="2800" dirty="0">
              <a:latin typeface="Times New Roman" panose="02020603050405020304" pitchFamily="18" charset="0"/>
              <a:ea typeface="Times New Roman" panose="02020603050405020304" pitchFamily="18" charset="0"/>
            </a:endParaRPr>
          </a:p>
          <a:p>
            <a:pPr marR="0">
              <a:lnSpc>
                <a:spcPct val="125000"/>
              </a:lnSpc>
              <a:spcBef>
                <a:spcPts val="0"/>
              </a:spcBef>
              <a:spcAft>
                <a:spcPts val="0"/>
              </a:spcAft>
              <a:tabLst>
                <a:tab pos="457200" algn="l"/>
              </a:tabLst>
            </a:pPr>
            <a:r>
              <a:rPr lang="en-US" dirty="0">
                <a:solidFill>
                  <a:srgbClr val="000000"/>
                </a:solidFill>
                <a:latin typeface="Century Gothic" panose="020B0502020202020204" pitchFamily="34" charset="0"/>
                <a:ea typeface="Times New Roman" panose="02020603050405020304" pitchFamily="18" charset="0"/>
                <a:cs typeface="Helvetica" panose="020B0604020202020204" pitchFamily="34" charset="0"/>
              </a:rPr>
              <a:t> </a:t>
            </a:r>
            <a:endParaRPr lang="en-US" sz="2800" dirty="0">
              <a:latin typeface="Times New Roman" panose="02020603050405020304" pitchFamily="18" charset="0"/>
              <a:ea typeface="Times New Roman" panose="02020603050405020304" pitchFamily="18" charset="0"/>
            </a:endParaRPr>
          </a:p>
          <a:p>
            <a:pPr marR="0">
              <a:lnSpc>
                <a:spcPct val="125000"/>
              </a:lnSpc>
              <a:spcBef>
                <a:spcPts val="0"/>
              </a:spcBef>
              <a:spcAft>
                <a:spcPts val="0"/>
              </a:spcAft>
              <a:tabLst>
                <a:tab pos="457200" algn="l"/>
              </a:tabLst>
            </a:pPr>
            <a:r>
              <a:rPr lang="en-US" dirty="0">
                <a:solidFill>
                  <a:srgbClr val="000000"/>
                </a:solidFill>
                <a:latin typeface="Century Gothic" panose="020B0502020202020204" pitchFamily="34" charset="0"/>
                <a:ea typeface="Times New Roman" panose="02020603050405020304" pitchFamily="18" charset="0"/>
                <a:cs typeface="Helvetica" panose="020B0604020202020204" pitchFamily="34" charset="0"/>
              </a:rPr>
              <a:t>To implement the Comprehensive Plan of the City of Colorado Springs by promoting development that is characterized by a variety of mutually supportive and integrated residential and nonresidential land uses. To allow for a variety of residential, commercial, office and industrial land use types and encourage appropriate mixed-use developments. This zone district is intended to provide the means through which land may be developed with an overall unified approach. </a:t>
            </a:r>
            <a:endParaRPr lang="en-US" dirty="0" smtClean="0">
              <a:solidFill>
                <a:srgbClr val="000000"/>
              </a:solidFill>
              <a:latin typeface="Century Gothic" panose="020B0502020202020204" pitchFamily="34" charset="0"/>
              <a:ea typeface="Times New Roman" panose="02020603050405020304" pitchFamily="18" charset="0"/>
              <a:cs typeface="Helvetica" panose="020B0604020202020204" pitchFamily="34" charset="0"/>
            </a:endParaRPr>
          </a:p>
          <a:p>
            <a:pPr marR="0">
              <a:lnSpc>
                <a:spcPct val="125000"/>
              </a:lnSpc>
              <a:spcBef>
                <a:spcPts val="0"/>
              </a:spcBef>
              <a:spcAft>
                <a:spcPts val="0"/>
              </a:spcAft>
              <a:tabLst>
                <a:tab pos="457200" algn="l"/>
              </a:tabLst>
            </a:pPr>
            <a:endParaRPr lang="en-US" dirty="0">
              <a:solidFill>
                <a:srgbClr val="000000"/>
              </a:solidFill>
              <a:latin typeface="Century Gothic" panose="020B0502020202020204" pitchFamily="34" charset="0"/>
              <a:cs typeface="Helvetica" panose="020B0604020202020204" pitchFamily="34" charset="0"/>
            </a:endParaRPr>
          </a:p>
          <a:p>
            <a:pPr>
              <a:lnSpc>
                <a:spcPct val="125000"/>
              </a:lnSpc>
            </a:pPr>
            <a:r>
              <a:rPr lang="en-US" dirty="0">
                <a:latin typeface="Century Gothic" panose="020B0502020202020204" pitchFamily="34" charset="0"/>
              </a:rPr>
              <a:t>The district encourages flexibility in design to create a better living environment, to preserve the unique features of the site and to provide public services in a more economic manner</a:t>
            </a:r>
            <a:r>
              <a:rPr lang="en-US" dirty="0" smtClean="0">
                <a:latin typeface="Century Gothic" panose="020B0502020202020204" pitchFamily="34" charset="0"/>
              </a:rPr>
              <a:t>.</a:t>
            </a:r>
            <a:endParaRPr lang="en-US" dirty="0">
              <a:latin typeface="Century Gothic" panose="020B0502020202020204" pitchFamily="34" charset="0"/>
            </a:endParaRPr>
          </a:p>
        </p:txBody>
      </p:sp>
      <p:sp>
        <p:nvSpPr>
          <p:cNvPr id="8" name="TextBox 7">
            <a:extLst>
              <a:ext uri="{FF2B5EF4-FFF2-40B4-BE49-F238E27FC236}">
                <a16:creationId xmlns:a16="http://schemas.microsoft.com/office/drawing/2014/main" xmlns="" id="{5C9E2799-0F58-40A9-B658-95F23245ED97}"/>
              </a:ext>
            </a:extLst>
          </p:cNvPr>
          <p:cNvSpPr txBox="1"/>
          <p:nvPr/>
        </p:nvSpPr>
        <p:spPr>
          <a:xfrm>
            <a:off x="8379227" y="2526334"/>
            <a:ext cx="6439832" cy="8333050"/>
          </a:xfrm>
          <a:prstGeom prst="rect">
            <a:avLst/>
          </a:prstGeom>
          <a:noFill/>
        </p:spPr>
        <p:txBody>
          <a:bodyPr wrap="square" rtlCol="0">
            <a:spAutoFit/>
          </a:bodyPr>
          <a:lstStyle/>
          <a:p>
            <a:pPr>
              <a:lnSpc>
                <a:spcPct val="125000"/>
              </a:lnSpc>
            </a:pPr>
            <a:r>
              <a:rPr lang="en-US" dirty="0" smtClean="0">
                <a:latin typeface="Century Gothic" panose="020B0502020202020204" pitchFamily="34" charset="0"/>
              </a:rPr>
              <a:t>To </a:t>
            </a:r>
            <a:r>
              <a:rPr lang="en-US" dirty="0">
                <a:latin typeface="Century Gothic" panose="020B0502020202020204" pitchFamily="34" charset="0"/>
              </a:rPr>
              <a:t>encourage flexibility, innovation of design and a variety of development types that will improve the quality of physical development over that normally achieved through the application of the City's standard single use zones.</a:t>
            </a:r>
          </a:p>
          <a:p>
            <a:pPr>
              <a:lnSpc>
                <a:spcPct val="125000"/>
              </a:lnSpc>
            </a:pPr>
            <a:r>
              <a:rPr lang="en-US" dirty="0">
                <a:latin typeface="Century Gothic" panose="020B0502020202020204" pitchFamily="34" charset="0"/>
              </a:rPr>
              <a:t> </a:t>
            </a:r>
          </a:p>
          <a:p>
            <a:pPr>
              <a:lnSpc>
                <a:spcPct val="125000"/>
              </a:lnSpc>
            </a:pPr>
            <a:r>
              <a:rPr lang="en-US" dirty="0">
                <a:latin typeface="Century Gothic" panose="020B0502020202020204" pitchFamily="34" charset="0"/>
              </a:rPr>
              <a:t>To provide a clear and reasonable plan for the phased development and completion of proposed development, consistent with the Comprehensive Plan for the City of Colorado Springs. (Ord. 03-110; Ord. 03-190)</a:t>
            </a:r>
          </a:p>
          <a:p>
            <a:pPr>
              <a:lnSpc>
                <a:spcPct val="125000"/>
              </a:lnSpc>
            </a:pPr>
            <a:r>
              <a:rPr lang="en-US" dirty="0">
                <a:latin typeface="Century Gothic" panose="020B0502020202020204" pitchFamily="34" charset="0"/>
              </a:rPr>
              <a:t> </a:t>
            </a:r>
          </a:p>
          <a:p>
            <a:pPr>
              <a:lnSpc>
                <a:spcPct val="125000"/>
              </a:lnSpc>
            </a:pPr>
            <a:r>
              <a:rPr lang="en-US" dirty="0" smtClean="0">
                <a:solidFill>
                  <a:srgbClr val="1F497D"/>
                </a:solidFill>
                <a:latin typeface="Century Gothic" panose="020B0502020202020204" pitchFamily="34" charset="0"/>
                <a:ea typeface="Times New Roman" panose="02020603050405020304" pitchFamily="18" charset="0"/>
              </a:rPr>
              <a:t>Requirements</a:t>
            </a:r>
            <a:endParaRPr lang="en-US" dirty="0">
              <a:latin typeface="Century Gothic" panose="020B0502020202020204" pitchFamily="34" charset="0"/>
            </a:endParaRPr>
          </a:p>
          <a:p>
            <a:pPr>
              <a:lnSpc>
                <a:spcPct val="125000"/>
              </a:lnSpc>
            </a:pPr>
            <a:r>
              <a:rPr lang="en-US" b="1" dirty="0">
                <a:latin typeface="Century Gothic" panose="020B0502020202020204" pitchFamily="34" charset="0"/>
              </a:rPr>
              <a:t> </a:t>
            </a:r>
            <a:endParaRPr lang="en-US" dirty="0">
              <a:latin typeface="Century Gothic" panose="020B0502020202020204" pitchFamily="34" charset="0"/>
            </a:endParaRPr>
          </a:p>
          <a:p>
            <a:pPr>
              <a:lnSpc>
                <a:spcPct val="125000"/>
              </a:lnSpc>
            </a:pPr>
            <a:r>
              <a:rPr lang="en-US" dirty="0">
                <a:latin typeface="Century Gothic" panose="020B0502020202020204" pitchFamily="34" charset="0"/>
              </a:rPr>
              <a:t>The land use types and mix, intensity and density of the development are defined by and through the establishment of the PUD zone district. Specifically allowed residential and nonresidential land uses will be determined by the PUD concept plan or PUD development plan. Development standards including signage are determined by the PUD concept plan, or the PUD development plan. (Ord. 03-110; Ord. 03-190; Ord. 09-70; Ord. 12-68)</a:t>
            </a:r>
          </a:p>
          <a:p>
            <a:r>
              <a:rPr lang="en-US" dirty="0">
                <a:latin typeface="Century Gothic" panose="020B0502020202020204" pitchFamily="34" charset="0"/>
              </a:rPr>
              <a:t> </a:t>
            </a:r>
          </a:p>
        </p:txBody>
      </p:sp>
    </p:spTree>
    <p:extLst>
      <p:ext uri="{BB962C8B-B14F-4D97-AF65-F5344CB8AC3E}">
        <p14:creationId xmlns:p14="http://schemas.microsoft.com/office/powerpoint/2010/main" val="225574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16554" y="1129661"/>
            <a:ext cx="13411200" cy="853715"/>
          </a:xfrm>
        </p:spPr>
        <p:txBody>
          <a:bodyPr>
            <a:normAutofit/>
          </a:bodyPr>
          <a:lstStyle/>
          <a:p>
            <a:r>
              <a:rPr lang="en-US" sz="5400" dirty="0">
                <a:solidFill>
                  <a:schemeClr val="bg2">
                    <a:lumMod val="25000"/>
                  </a:schemeClr>
                </a:solidFill>
                <a:latin typeface="Century Gothic" panose="020B0502020202020204" pitchFamily="34" charset="0"/>
              </a:rPr>
              <a:t>Conditions Survey Findings</a:t>
            </a: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7" name="Subtitle 2"/>
          <p:cNvSpPr txBox="1">
            <a:spLocks/>
          </p:cNvSpPr>
          <p:nvPr/>
        </p:nvSpPr>
        <p:spPr>
          <a:xfrm>
            <a:off x="1463043" y="2382852"/>
            <a:ext cx="13411200" cy="8023890"/>
          </a:xfrm>
          <a:prstGeom prst="rect">
            <a:avLst/>
          </a:prstGeom>
          <a:ln>
            <a:solidFill>
              <a:schemeClr val="bg1">
                <a:lumMod val="50000"/>
              </a:schemeClr>
            </a:solidFill>
          </a:ln>
        </p:spPr>
        <p:txBody>
          <a:bodyPr lIns="91440" rIns="91440">
            <a:normAutofit/>
          </a:bodyPr>
          <a:lstStyle>
            <a:lvl1pPr marL="0" indent="0"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None/>
              <a:defRPr sz="2800" b="1" kern="1200" cap="all" spc="356" baseline="0">
                <a:solidFill>
                  <a:schemeClr val="accent4">
                    <a:lumMod val="75000"/>
                  </a:schemeClr>
                </a:solidFill>
                <a:latin typeface="+mj-lt"/>
                <a:ea typeface="+mn-ea"/>
                <a:cs typeface="+mn-cs"/>
              </a:defRPr>
            </a:lvl1pPr>
            <a:lvl2pPr marL="81281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2pPr>
            <a:lvl3pPr marL="1625620" indent="0" algn="ctr" defTabSz="1625620" rtl="0" eaLnBrk="1" latinLnBrk="0" hangingPunct="1">
              <a:lnSpc>
                <a:spcPct val="90000"/>
              </a:lnSpc>
              <a:spcBef>
                <a:spcPts val="356"/>
              </a:spcBef>
              <a:spcAft>
                <a:spcPts val="711"/>
              </a:spcAft>
              <a:buClr>
                <a:schemeClr val="accent1"/>
              </a:buClr>
              <a:buFont typeface="Calibri" pitchFamily="34" charset="0"/>
              <a:buNone/>
              <a:defRPr sz="4267" kern="1200">
                <a:solidFill>
                  <a:schemeClr val="tx1">
                    <a:lumMod val="75000"/>
                    <a:lumOff val="25000"/>
                  </a:schemeClr>
                </a:solidFill>
                <a:latin typeface="+mn-lt"/>
                <a:ea typeface="+mn-ea"/>
                <a:cs typeface="+mn-cs"/>
              </a:defRPr>
            </a:lvl3pPr>
            <a:lvl4pPr marL="2438430"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4pPr>
            <a:lvl5pPr marL="325124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5pPr>
            <a:lvl6pPr marL="406405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6pPr>
            <a:lvl7pPr marL="487686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7pPr>
            <a:lvl8pPr marL="568967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8pPr>
            <a:lvl9pPr marL="6502481" indent="0" algn="ctr" defTabSz="1625620" rtl="0" eaLnBrk="1" latinLnBrk="0" hangingPunct="1">
              <a:lnSpc>
                <a:spcPct val="90000"/>
              </a:lnSpc>
              <a:spcBef>
                <a:spcPts val="356"/>
              </a:spcBef>
              <a:spcAft>
                <a:spcPts val="711"/>
              </a:spcAft>
              <a:buClr>
                <a:schemeClr val="accent1"/>
              </a:buClr>
              <a:buFont typeface="Calibri" pitchFamily="34" charset="0"/>
              <a:buNone/>
              <a:defRPr sz="3556" kern="1200">
                <a:solidFill>
                  <a:schemeClr val="tx1">
                    <a:lumMod val="75000"/>
                    <a:lumOff val="25000"/>
                  </a:schemeClr>
                </a:solidFill>
                <a:latin typeface="+mn-lt"/>
                <a:ea typeface="+mn-ea"/>
                <a:cs typeface="+mn-cs"/>
              </a:defRPr>
            </a:lvl9pPr>
          </a:lstStyle>
          <a:p>
            <a:endParaRPr lang="en-US" dirty="0"/>
          </a:p>
        </p:txBody>
      </p:sp>
      <p:sp>
        <p:nvSpPr>
          <p:cNvPr id="9" name="TextBox 8"/>
          <p:cNvSpPr txBox="1"/>
          <p:nvPr/>
        </p:nvSpPr>
        <p:spPr>
          <a:xfrm>
            <a:off x="1902079" y="2897001"/>
            <a:ext cx="12366813" cy="6401753"/>
          </a:xfrm>
          <a:prstGeom prst="rect">
            <a:avLst/>
          </a:prstGeom>
          <a:noFill/>
        </p:spPr>
        <p:txBody>
          <a:bodyPr wrap="square" rtlCol="0">
            <a:spAutoFit/>
          </a:bodyPr>
          <a:lstStyle/>
          <a:p>
            <a:pPr lvl="0">
              <a:lnSpc>
                <a:spcPct val="200000"/>
              </a:lnSpc>
              <a:spcBef>
                <a:spcPts val="300"/>
              </a:spcBef>
              <a:spcAft>
                <a:spcPts val="1200"/>
              </a:spcAft>
            </a:pPr>
            <a:r>
              <a:rPr lang="en-US" sz="2000" dirty="0">
                <a:latin typeface="Century Gothic" panose="020B0502020202020204" pitchFamily="34" charset="0"/>
              </a:rPr>
              <a:t>The </a:t>
            </a:r>
            <a:r>
              <a:rPr lang="en-US" sz="2000" u="sng" dirty="0" smtClean="0">
                <a:latin typeface="Century Gothic" panose="020B0502020202020204" pitchFamily="34" charset="0"/>
              </a:rPr>
              <a:t>True North Commons Urban </a:t>
            </a:r>
            <a:r>
              <a:rPr lang="en-US" sz="2000" u="sng" dirty="0">
                <a:latin typeface="Century Gothic" panose="020B0502020202020204" pitchFamily="34" charset="0"/>
              </a:rPr>
              <a:t>Renewal Conditions Survey</a:t>
            </a:r>
            <a:r>
              <a:rPr lang="en-US" sz="2000" dirty="0">
                <a:latin typeface="Century Gothic" panose="020B0502020202020204" pitchFamily="34" charset="0"/>
              </a:rPr>
              <a:t> prepared by </a:t>
            </a:r>
            <a:r>
              <a:rPr lang="en-US" sz="2000" dirty="0" err="1">
                <a:latin typeface="Century Gothic" panose="020B0502020202020204" pitchFamily="34" charset="0"/>
              </a:rPr>
              <a:t>Ricker</a:t>
            </a:r>
            <a:r>
              <a:rPr lang="en-US" sz="2000" dirty="0" err="1">
                <a:solidFill>
                  <a:srgbClr val="C00000"/>
                </a:solidFill>
                <a:latin typeface="Century Gothic" panose="020B0502020202020204" pitchFamily="34" charset="0"/>
              </a:rPr>
              <a:t>Ι</a:t>
            </a:r>
            <a:r>
              <a:rPr lang="en-US" sz="2000" dirty="0" err="1">
                <a:latin typeface="Century Gothic" panose="020B0502020202020204" pitchFamily="34" charset="0"/>
              </a:rPr>
              <a:t>Cunningham</a:t>
            </a:r>
            <a:r>
              <a:rPr lang="en-US" sz="2000" dirty="0">
                <a:latin typeface="Century Gothic" panose="020B0502020202020204" pitchFamily="34" charset="0"/>
              </a:rPr>
              <a:t> </a:t>
            </a:r>
            <a:r>
              <a:rPr lang="en-US" sz="2000" dirty="0" smtClean="0">
                <a:latin typeface="Century Gothic" panose="020B0502020202020204" pitchFamily="34" charset="0"/>
              </a:rPr>
              <a:t>in December </a:t>
            </a:r>
            <a:r>
              <a:rPr lang="en-US" sz="2000" dirty="0">
                <a:latin typeface="Century Gothic" panose="020B0502020202020204" pitchFamily="34" charset="0"/>
              </a:rPr>
              <a:t>2018, demonstrates that the </a:t>
            </a:r>
            <a:r>
              <a:rPr lang="en-US" sz="2000" b="1" dirty="0" smtClean="0">
                <a:latin typeface="Century Gothic" panose="020B0502020202020204" pitchFamily="34" charset="0"/>
              </a:rPr>
              <a:t>True North Commons Urban </a:t>
            </a:r>
            <a:r>
              <a:rPr lang="en-US" sz="2000" b="1" dirty="0">
                <a:latin typeface="Century Gothic" panose="020B0502020202020204" pitchFamily="34" charset="0"/>
              </a:rPr>
              <a:t>Renewal Plan Area </a:t>
            </a:r>
            <a:r>
              <a:rPr lang="en-US" sz="2000" u="sng" dirty="0">
                <a:latin typeface="Century Gothic" panose="020B0502020202020204" pitchFamily="34" charset="0"/>
              </a:rPr>
              <a:t>qualifies as a blighted area </a:t>
            </a:r>
            <a:r>
              <a:rPr lang="en-US" sz="2000" dirty="0">
                <a:latin typeface="Century Gothic" panose="020B0502020202020204" pitchFamily="34" charset="0"/>
              </a:rPr>
              <a:t>under the </a:t>
            </a:r>
            <a:r>
              <a:rPr lang="en-US" sz="2000" b="1" dirty="0">
                <a:latin typeface="Century Gothic" panose="020B0502020202020204" pitchFamily="34" charset="0"/>
              </a:rPr>
              <a:t>Act</a:t>
            </a:r>
            <a:r>
              <a:rPr lang="en-US" sz="2000" dirty="0">
                <a:latin typeface="Century Gothic" panose="020B0502020202020204" pitchFamily="34" charset="0"/>
              </a:rPr>
              <a:t> in that </a:t>
            </a:r>
            <a:r>
              <a:rPr lang="en-US" sz="2000" b="1" dirty="0" smtClean="0">
                <a:latin typeface="Century Gothic" panose="020B0502020202020204" pitchFamily="34" charset="0"/>
              </a:rPr>
              <a:t>seven (7) </a:t>
            </a:r>
            <a:r>
              <a:rPr lang="en-US" sz="2000" b="1" dirty="0">
                <a:latin typeface="Century Gothic" panose="020B0502020202020204" pitchFamily="34" charset="0"/>
              </a:rPr>
              <a:t>of the 11 total possible factors are present </a:t>
            </a:r>
            <a:r>
              <a:rPr lang="en-US" sz="2000" dirty="0">
                <a:latin typeface="Century Gothic" panose="020B0502020202020204" pitchFamily="34" charset="0"/>
              </a:rPr>
              <a:t>at varying degrees of intensity, but all at levels considered significantly adverse. </a:t>
            </a:r>
            <a:endParaRPr lang="en-US" sz="1000" dirty="0">
              <a:latin typeface="Century Gothic" panose="020B0502020202020204" pitchFamily="34" charset="0"/>
            </a:endParaRPr>
          </a:p>
          <a:p>
            <a:pPr marL="465138" lvl="0" indent="-465138">
              <a:lnSpc>
                <a:spcPct val="150000"/>
              </a:lnSpc>
            </a:pPr>
            <a:r>
              <a:rPr lang="en-US" sz="2000" dirty="0" smtClean="0">
                <a:latin typeface="Century Gothic" panose="020B0502020202020204" pitchFamily="34" charset="0"/>
              </a:rPr>
              <a:t>(b)	Defective </a:t>
            </a:r>
            <a:r>
              <a:rPr lang="en-US" sz="2000" dirty="0">
                <a:latin typeface="Century Gothic" panose="020B0502020202020204" pitchFamily="34" charset="0"/>
              </a:rPr>
              <a:t>or inadequate street </a:t>
            </a:r>
            <a:r>
              <a:rPr lang="en-US" sz="2000" dirty="0" smtClean="0">
                <a:latin typeface="Century Gothic" panose="020B0502020202020204" pitchFamily="34" charset="0"/>
              </a:rPr>
              <a:t>layout</a:t>
            </a:r>
          </a:p>
          <a:p>
            <a:pPr marL="465138" lvl="0" indent="-465138">
              <a:lnSpc>
                <a:spcPct val="150000"/>
              </a:lnSpc>
            </a:pPr>
            <a:r>
              <a:rPr lang="en-US" sz="2000" dirty="0" smtClean="0">
                <a:latin typeface="Century Gothic" panose="020B0502020202020204" pitchFamily="34" charset="0"/>
              </a:rPr>
              <a:t>(c)	Faulty </a:t>
            </a:r>
            <a:r>
              <a:rPr lang="en-US" sz="2000" dirty="0">
                <a:latin typeface="Century Gothic" panose="020B0502020202020204" pitchFamily="34" charset="0"/>
              </a:rPr>
              <a:t>lot layout in relation to size, adequacy, accessibility, or usefulness</a:t>
            </a:r>
          </a:p>
          <a:p>
            <a:pPr marL="465138" indent="-465138">
              <a:lnSpc>
                <a:spcPct val="150000"/>
              </a:lnSpc>
            </a:pPr>
            <a:r>
              <a:rPr lang="en-US" sz="2000" dirty="0">
                <a:latin typeface="Century Gothic" panose="020B0502020202020204" pitchFamily="34" charset="0"/>
              </a:rPr>
              <a:t>(d)	Unsanitary or unsafe conditions</a:t>
            </a:r>
          </a:p>
          <a:p>
            <a:pPr marL="465138" indent="-465138">
              <a:lnSpc>
                <a:spcPct val="150000"/>
              </a:lnSpc>
            </a:pPr>
            <a:r>
              <a:rPr lang="en-US" sz="2000" dirty="0">
                <a:latin typeface="Century Gothic" panose="020B0502020202020204" pitchFamily="34" charset="0"/>
              </a:rPr>
              <a:t>(e)	Deterioration of site or other improvements</a:t>
            </a:r>
          </a:p>
          <a:p>
            <a:pPr marL="465138" indent="-465138">
              <a:lnSpc>
                <a:spcPct val="150000"/>
              </a:lnSpc>
            </a:pPr>
            <a:r>
              <a:rPr lang="en-US" sz="2000" dirty="0">
                <a:latin typeface="Century Gothic" panose="020B0502020202020204" pitchFamily="34" charset="0"/>
              </a:rPr>
              <a:t>(f)	Unusual topography or inadequate public improvements or utilities</a:t>
            </a:r>
          </a:p>
          <a:p>
            <a:pPr marL="465138" indent="-465138">
              <a:lnSpc>
                <a:spcPct val="150000"/>
              </a:lnSpc>
              <a:buAutoNum type="alphaLcParenBoth" startAt="7"/>
            </a:pPr>
            <a:r>
              <a:rPr lang="en-US" sz="2000" dirty="0">
                <a:latin typeface="Century Gothic" panose="020B0502020202020204" pitchFamily="34" charset="0"/>
              </a:rPr>
              <a:t>Defective or unusual conditions of title </a:t>
            </a:r>
            <a:endParaRPr lang="en-US" sz="2000" dirty="0" smtClean="0">
              <a:latin typeface="Century Gothic" panose="020B0502020202020204" pitchFamily="34" charset="0"/>
            </a:endParaRPr>
          </a:p>
          <a:p>
            <a:pPr marL="465138" indent="-465138">
              <a:lnSpc>
                <a:spcPct val="150000"/>
              </a:lnSpc>
            </a:pPr>
            <a:r>
              <a:rPr lang="en-US" sz="2000" dirty="0" smtClean="0">
                <a:latin typeface="Century Gothic" panose="020B0502020202020204" pitchFamily="34" charset="0"/>
              </a:rPr>
              <a:t>(k5)Existence </a:t>
            </a:r>
            <a:r>
              <a:rPr lang="en-US" sz="2000" dirty="0">
                <a:latin typeface="Century Gothic" panose="020B0502020202020204" pitchFamily="34" charset="0"/>
              </a:rPr>
              <a:t>of health, safety, or welfare factors requiring high levels of municipal services or substantial physical underutilization or vacancy</a:t>
            </a: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264172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00552" y="1718164"/>
            <a:ext cx="13411200" cy="853715"/>
          </a:xfrm>
        </p:spPr>
        <p:txBody>
          <a:bodyPr>
            <a:normAutofit/>
          </a:bodyPr>
          <a:lstStyle/>
          <a:p>
            <a:r>
              <a:rPr lang="en-US" sz="3200" dirty="0">
                <a:solidFill>
                  <a:schemeClr val="bg2">
                    <a:lumMod val="25000"/>
                  </a:schemeClr>
                </a:solidFill>
                <a:latin typeface="Century Gothic" panose="020B0502020202020204" pitchFamily="34" charset="0"/>
              </a:rPr>
              <a:t>(b) Inadequate street layout</a:t>
            </a: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sp>
        <p:nvSpPr>
          <p:cNvPr id="8" name="TextBox 7">
            <a:extLst>
              <a:ext uri="{FF2B5EF4-FFF2-40B4-BE49-F238E27FC236}">
                <a16:creationId xmlns:a16="http://schemas.microsoft.com/office/drawing/2014/main" xmlns="" id="{C48FB60D-DA0C-41DD-ABFF-F10E20EDE51C}"/>
              </a:ext>
            </a:extLst>
          </p:cNvPr>
          <p:cNvSpPr txBox="1"/>
          <p:nvPr/>
        </p:nvSpPr>
        <p:spPr>
          <a:xfrm>
            <a:off x="1619038" y="2437427"/>
            <a:ext cx="6295769" cy="4385816"/>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Condition</a:t>
            </a:r>
          </a:p>
          <a:p>
            <a:pPr marL="225425" indent="-225425">
              <a:lnSpc>
                <a:spcPct val="15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Larger site at gateway location requires better access</a:t>
            </a:r>
          </a:p>
          <a:p>
            <a:pPr marL="225425" indent="-225425">
              <a:lnSpc>
                <a:spcPct val="150000"/>
              </a:lnSpc>
              <a:spcBef>
                <a:spcPts val="300"/>
              </a:spcBef>
              <a:spcAft>
                <a:spcPts val="300"/>
              </a:spcAft>
              <a:buFont typeface="Wingdings" panose="05000000000000000000" pitchFamily="2" charset="2"/>
              <a:buChar char="§"/>
            </a:pPr>
            <a:r>
              <a:rPr lang="en-US" sz="2400" dirty="0" smtClean="0">
                <a:latin typeface="Century Gothic" panose="020B0502020202020204" pitchFamily="34" charset="0"/>
              </a:rPr>
              <a:t>Absence of roads compliant with municipal standards</a:t>
            </a:r>
          </a:p>
          <a:p>
            <a:pPr marL="225425" indent="-225425">
              <a:lnSpc>
                <a:spcPct val="150000"/>
              </a:lnSpc>
              <a:spcBef>
                <a:spcPts val="300"/>
              </a:spcBef>
              <a:spcAft>
                <a:spcPts val="300"/>
              </a:spcAft>
              <a:buFont typeface="Wingdings" panose="05000000000000000000" pitchFamily="2" charset="2"/>
              <a:buChar char="§"/>
            </a:pPr>
            <a:r>
              <a:rPr lang="en-US" sz="2400" dirty="0" smtClean="0">
                <a:latin typeface="Century Gothic" panose="020B0502020202020204" pitchFamily="34" charset="0"/>
              </a:rPr>
              <a:t>Lack </a:t>
            </a:r>
            <a:r>
              <a:rPr lang="en-US" sz="2400" dirty="0">
                <a:latin typeface="Century Gothic" panose="020B0502020202020204" pitchFamily="34" charset="0"/>
              </a:rPr>
              <a:t>of </a:t>
            </a:r>
            <a:r>
              <a:rPr lang="en-US" sz="2400" dirty="0" smtClean="0">
                <a:latin typeface="Century Gothic" panose="020B0502020202020204" pitchFamily="34" charset="0"/>
              </a:rPr>
              <a:t>facilities for safe non-vehicular mobility</a:t>
            </a:r>
            <a:endParaRPr lang="en-US" sz="2400" dirty="0">
              <a:latin typeface="Century Gothic" panose="020B0502020202020204" pitchFamily="34" charset="0"/>
            </a:endParaRPr>
          </a:p>
        </p:txBody>
      </p:sp>
      <p:sp>
        <p:nvSpPr>
          <p:cNvPr id="9" name="TextBox 8">
            <a:extLst>
              <a:ext uri="{FF2B5EF4-FFF2-40B4-BE49-F238E27FC236}">
                <a16:creationId xmlns:a16="http://schemas.microsoft.com/office/drawing/2014/main" xmlns="" id="{C48FB60D-DA0C-41DD-ABFF-F10E20EDE51C}"/>
              </a:ext>
            </a:extLst>
          </p:cNvPr>
          <p:cNvSpPr txBox="1"/>
          <p:nvPr/>
        </p:nvSpPr>
        <p:spPr>
          <a:xfrm>
            <a:off x="8487029" y="2409945"/>
            <a:ext cx="6083409" cy="3677930"/>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Possible Remedy</a:t>
            </a:r>
          </a:p>
          <a:p>
            <a:pPr marL="225425" indent="-225425">
              <a:lnSpc>
                <a:spcPct val="15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R</a:t>
            </a:r>
            <a:r>
              <a:rPr lang="en-US" sz="2400" dirty="0" smtClean="0">
                <a:latin typeface="Century Gothic" panose="020B0502020202020204" pitchFamily="34" charset="0"/>
              </a:rPr>
              <a:t>oadway </a:t>
            </a:r>
            <a:r>
              <a:rPr lang="en-US" sz="2400" dirty="0">
                <a:latin typeface="Century Gothic" panose="020B0502020202020204" pitchFamily="34" charset="0"/>
              </a:rPr>
              <a:t>improvements including curbs, gutters, and driveways; and non-vehicular improvements including sidewalks, bike paths, trails, and </a:t>
            </a:r>
            <a:r>
              <a:rPr lang="en-US" sz="2400" dirty="0" smtClean="0">
                <a:latin typeface="Century Gothic" panose="020B0502020202020204" pitchFamily="34" charset="0"/>
              </a:rPr>
              <a:t>bridges</a:t>
            </a:r>
            <a:endParaRPr lang="en-US" sz="2400" dirty="0">
              <a:latin typeface="Century Gothic" panose="020B0502020202020204" pitchFamily="34" charset="0"/>
            </a:endParaRPr>
          </a:p>
        </p:txBody>
      </p:sp>
      <p:sp>
        <p:nvSpPr>
          <p:cNvPr id="10" name="Subtitle 3"/>
          <p:cNvSpPr txBox="1">
            <a:spLocks/>
          </p:cNvSpPr>
          <p:nvPr/>
        </p:nvSpPr>
        <p:spPr>
          <a:xfrm>
            <a:off x="1281642" y="500074"/>
            <a:ext cx="13411200" cy="853715"/>
          </a:xfrm>
          <a:prstGeom prst="rect">
            <a:avLst/>
          </a:prstGeom>
        </p:spPr>
        <p:txBody>
          <a:bodyPr vert="horz" lIns="0" tIns="45720" rIns="0" bIns="45720" rtlCol="0">
            <a:normAutofit/>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Century Gothic" panose="020B0502020202020204" pitchFamily="34" charset="0"/>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Century Gothic" panose="020B0502020202020204" pitchFamily="34" charset="0"/>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5400" dirty="0" smtClean="0">
                <a:solidFill>
                  <a:schemeClr val="bg2">
                    <a:lumMod val="25000"/>
                  </a:schemeClr>
                </a:solidFill>
              </a:rPr>
              <a:t>Conditions Survey Findings</a:t>
            </a:r>
            <a:endParaRPr lang="en-US" sz="5400" dirty="0">
              <a:solidFill>
                <a:schemeClr val="bg2">
                  <a:lumMod val="25000"/>
                </a:schemeClr>
              </a:solidFill>
            </a:endParaRPr>
          </a:p>
        </p:txBody>
      </p:sp>
      <p:sp>
        <p:nvSpPr>
          <p:cNvPr id="12" name="Subtitle 3"/>
          <p:cNvSpPr txBox="1">
            <a:spLocks/>
          </p:cNvSpPr>
          <p:nvPr/>
        </p:nvSpPr>
        <p:spPr>
          <a:xfrm>
            <a:off x="1394271" y="7174584"/>
            <a:ext cx="13411200" cy="853715"/>
          </a:xfrm>
          <a:prstGeom prst="rect">
            <a:avLst/>
          </a:prstGeom>
        </p:spPr>
        <p:txBody>
          <a:bodyPr vert="horz" lIns="0" tIns="45720" rIns="0" bIns="45720" rtlCol="0">
            <a:normAutofit fontScale="25000" lnSpcReduction="20000"/>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Century Gothic" panose="020B0502020202020204" pitchFamily="34" charset="0"/>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Century Gothic" panose="020B0502020202020204" pitchFamily="34" charset="0"/>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12800" dirty="0" smtClean="0">
                <a:solidFill>
                  <a:schemeClr val="bg2">
                    <a:lumMod val="25000"/>
                  </a:schemeClr>
                </a:solidFill>
              </a:rPr>
              <a:t>(c) Faulty lot layout relative to access</a:t>
            </a:r>
          </a:p>
          <a:p>
            <a:endParaRPr lang="en-US" sz="3200" dirty="0">
              <a:solidFill>
                <a:schemeClr val="bg2">
                  <a:lumMod val="25000"/>
                </a:schemeClr>
              </a:solidFill>
            </a:endParaRPr>
          </a:p>
          <a:p>
            <a:pPr>
              <a:lnSpc>
                <a:spcPct val="200000"/>
              </a:lnSpc>
              <a:spcBef>
                <a:spcPts val="300"/>
              </a:spcBef>
              <a:spcAft>
                <a:spcPts val="300"/>
              </a:spcAft>
            </a:pPr>
            <a:r>
              <a:rPr lang="en-US" sz="9600" dirty="0" smtClean="0"/>
              <a:t> </a:t>
            </a:r>
            <a:endParaRPr lang="en-US" sz="9600" dirty="0"/>
          </a:p>
          <a:p>
            <a:endParaRPr lang="en-US" sz="3200" dirty="0" smtClean="0">
              <a:solidFill>
                <a:schemeClr val="bg2">
                  <a:lumMod val="25000"/>
                </a:schemeClr>
              </a:solidFill>
            </a:endParaRPr>
          </a:p>
          <a:p>
            <a:endParaRPr lang="en-US" sz="5400" dirty="0">
              <a:solidFill>
                <a:schemeClr val="bg2">
                  <a:lumMod val="25000"/>
                </a:schemeClr>
              </a:solidFill>
            </a:endParaRPr>
          </a:p>
        </p:txBody>
      </p:sp>
      <p:sp>
        <p:nvSpPr>
          <p:cNvPr id="13" name="TextBox 12">
            <a:extLst>
              <a:ext uri="{FF2B5EF4-FFF2-40B4-BE49-F238E27FC236}">
                <a16:creationId xmlns:a16="http://schemas.microsoft.com/office/drawing/2014/main" xmlns="" id="{C48FB60D-DA0C-41DD-ABFF-F10E20EDE51C}"/>
              </a:ext>
            </a:extLst>
          </p:cNvPr>
          <p:cNvSpPr txBox="1"/>
          <p:nvPr/>
        </p:nvSpPr>
        <p:spPr>
          <a:xfrm>
            <a:off x="1561576" y="7656503"/>
            <a:ext cx="10580457" cy="1646605"/>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Condition</a:t>
            </a:r>
          </a:p>
          <a:p>
            <a:pPr marL="571500" indent="-571500">
              <a:lnSpc>
                <a:spcPct val="20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Same as those listed above in connection with factor (b)</a:t>
            </a:r>
          </a:p>
        </p:txBody>
      </p:sp>
    </p:spTree>
    <p:extLst>
      <p:ext uri="{BB962C8B-B14F-4D97-AF65-F5344CB8AC3E}">
        <p14:creationId xmlns:p14="http://schemas.microsoft.com/office/powerpoint/2010/main" val="269410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00552" y="1718164"/>
            <a:ext cx="13411200" cy="853715"/>
          </a:xfrm>
        </p:spPr>
        <p:txBody>
          <a:bodyPr>
            <a:normAutofit/>
          </a:bodyPr>
          <a:lstStyle/>
          <a:p>
            <a:r>
              <a:rPr lang="en-US" sz="3200" dirty="0" smtClean="0">
                <a:solidFill>
                  <a:schemeClr val="bg2">
                    <a:lumMod val="25000"/>
                  </a:schemeClr>
                </a:solidFill>
                <a:latin typeface="Century Gothic" panose="020B0502020202020204" pitchFamily="34" charset="0"/>
              </a:rPr>
              <a:t>(d) Unsanitary and unsafe conditions</a:t>
            </a:r>
            <a:endParaRPr lang="en-US" sz="3200" dirty="0">
              <a:solidFill>
                <a:schemeClr val="bg2">
                  <a:lumMod val="25000"/>
                </a:schemeClr>
              </a:solidFill>
              <a:latin typeface="Century Gothic" panose="020B0502020202020204" pitchFamily="34" charset="0"/>
            </a:endParaRP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sp>
        <p:nvSpPr>
          <p:cNvPr id="8" name="TextBox 7">
            <a:extLst>
              <a:ext uri="{FF2B5EF4-FFF2-40B4-BE49-F238E27FC236}">
                <a16:creationId xmlns:a16="http://schemas.microsoft.com/office/drawing/2014/main" xmlns="" id="{C48FB60D-DA0C-41DD-ABFF-F10E20EDE51C}"/>
              </a:ext>
            </a:extLst>
          </p:cNvPr>
          <p:cNvSpPr txBox="1"/>
          <p:nvPr/>
        </p:nvSpPr>
        <p:spPr>
          <a:xfrm>
            <a:off x="1619038" y="2437427"/>
            <a:ext cx="6295769" cy="4462760"/>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Condition</a:t>
            </a:r>
          </a:p>
          <a:p>
            <a:pPr marL="225425" indent="-225425">
              <a:lnSpc>
                <a:spcPct val="150000"/>
              </a:lnSpc>
              <a:spcBef>
                <a:spcPts val="300"/>
              </a:spcBef>
              <a:spcAft>
                <a:spcPts val="300"/>
              </a:spcAft>
              <a:buFont typeface="Wingdings" panose="05000000000000000000" pitchFamily="2" charset="2"/>
              <a:buChar char="§"/>
            </a:pPr>
            <a:r>
              <a:rPr lang="en-US" sz="2400" dirty="0" smtClean="0">
                <a:latin typeface="Century Gothic" panose="020B0502020202020204" pitchFamily="34" charset="0"/>
              </a:rPr>
              <a:t>Lack </a:t>
            </a:r>
            <a:r>
              <a:rPr lang="en-US" sz="2400" dirty="0">
                <a:latin typeface="Century Gothic" panose="020B0502020202020204" pitchFamily="34" charset="0"/>
              </a:rPr>
              <a:t>of </a:t>
            </a:r>
            <a:r>
              <a:rPr lang="en-US" sz="2400" dirty="0" smtClean="0">
                <a:latin typeface="Century Gothic" panose="020B0502020202020204" pitchFamily="34" charset="0"/>
              </a:rPr>
              <a:t>adequate streets for safe vehicular and non-vehicular mobility</a:t>
            </a:r>
          </a:p>
          <a:p>
            <a:pPr marL="225425" indent="-225425">
              <a:lnSpc>
                <a:spcPct val="15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Lack of appropriate infrastructure to protect from fire</a:t>
            </a:r>
          </a:p>
          <a:p>
            <a:pPr marL="225425" indent="-225425">
              <a:lnSpc>
                <a:spcPct val="150000"/>
              </a:lnSpc>
              <a:spcBef>
                <a:spcPts val="300"/>
              </a:spcBef>
              <a:spcAft>
                <a:spcPts val="300"/>
              </a:spcAft>
              <a:buFont typeface="Wingdings" panose="05000000000000000000" pitchFamily="2" charset="2"/>
              <a:buChar char="§"/>
            </a:pPr>
            <a:r>
              <a:rPr lang="en-US" sz="2400" dirty="0" smtClean="0">
                <a:latin typeface="Century Gothic" panose="020B0502020202020204" pitchFamily="34" charset="0"/>
              </a:rPr>
              <a:t>Presence of septic leach field</a:t>
            </a:r>
          </a:p>
          <a:p>
            <a:pPr marL="225425" indent="-225425">
              <a:lnSpc>
                <a:spcPct val="150000"/>
              </a:lnSpc>
              <a:spcBef>
                <a:spcPts val="300"/>
              </a:spcBef>
              <a:spcAft>
                <a:spcPts val="300"/>
              </a:spcAft>
              <a:buFont typeface="Wingdings" panose="05000000000000000000" pitchFamily="2" charset="2"/>
              <a:buChar char="§"/>
            </a:pPr>
            <a:endParaRPr lang="en-US" sz="2400" dirty="0">
              <a:latin typeface="Century Gothic" panose="020B0502020202020204" pitchFamily="34" charset="0"/>
            </a:endParaRPr>
          </a:p>
        </p:txBody>
      </p:sp>
      <p:sp>
        <p:nvSpPr>
          <p:cNvPr id="9" name="TextBox 8">
            <a:extLst>
              <a:ext uri="{FF2B5EF4-FFF2-40B4-BE49-F238E27FC236}">
                <a16:creationId xmlns:a16="http://schemas.microsoft.com/office/drawing/2014/main" xmlns="" id="{C48FB60D-DA0C-41DD-ABFF-F10E20EDE51C}"/>
              </a:ext>
            </a:extLst>
          </p:cNvPr>
          <p:cNvSpPr txBox="1"/>
          <p:nvPr/>
        </p:nvSpPr>
        <p:spPr>
          <a:xfrm>
            <a:off x="8487029" y="2409945"/>
            <a:ext cx="6083409" cy="3677930"/>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Possible Remedy</a:t>
            </a:r>
          </a:p>
          <a:p>
            <a:pPr marL="225425" indent="-225425">
              <a:lnSpc>
                <a:spcPct val="15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E</a:t>
            </a:r>
            <a:r>
              <a:rPr lang="en-US" sz="2400" dirty="0" smtClean="0">
                <a:latin typeface="Century Gothic" panose="020B0502020202020204" pitchFamily="34" charset="0"/>
              </a:rPr>
              <a:t>nhanced </a:t>
            </a:r>
            <a:r>
              <a:rPr lang="en-US" sz="2400" dirty="0">
                <a:latin typeface="Century Gothic" panose="020B0502020202020204" pitchFamily="34" charset="0"/>
              </a:rPr>
              <a:t>lighting within public rights-of-way, accommodations for pedestrians and bicycles; and any improvements deemed reasonable and that will benefit the </a:t>
            </a:r>
            <a:r>
              <a:rPr lang="en-US" sz="2400" dirty="0" smtClean="0">
                <a:latin typeface="Century Gothic" panose="020B0502020202020204" pitchFamily="34" charset="0"/>
              </a:rPr>
              <a:t>public </a:t>
            </a:r>
            <a:endParaRPr lang="en-US" sz="2400" dirty="0">
              <a:latin typeface="Century Gothic" panose="020B0502020202020204" pitchFamily="34" charset="0"/>
            </a:endParaRPr>
          </a:p>
        </p:txBody>
      </p:sp>
      <p:sp>
        <p:nvSpPr>
          <p:cNvPr id="10" name="Subtitle 3"/>
          <p:cNvSpPr txBox="1">
            <a:spLocks/>
          </p:cNvSpPr>
          <p:nvPr/>
        </p:nvSpPr>
        <p:spPr>
          <a:xfrm>
            <a:off x="1281642" y="500074"/>
            <a:ext cx="13411200" cy="853715"/>
          </a:xfrm>
          <a:prstGeom prst="rect">
            <a:avLst/>
          </a:prstGeom>
        </p:spPr>
        <p:txBody>
          <a:bodyPr vert="horz" lIns="0" tIns="45720" rIns="0" bIns="45720" rtlCol="0">
            <a:normAutofit/>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Century Gothic" panose="020B0502020202020204" pitchFamily="34" charset="0"/>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Century Gothic" panose="020B0502020202020204" pitchFamily="34" charset="0"/>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5400" dirty="0" smtClean="0">
                <a:solidFill>
                  <a:schemeClr val="bg2">
                    <a:lumMod val="25000"/>
                  </a:schemeClr>
                </a:solidFill>
              </a:rPr>
              <a:t>Conditions Survey Findings</a:t>
            </a:r>
            <a:endParaRPr lang="en-US" sz="5400" dirty="0">
              <a:solidFill>
                <a:schemeClr val="bg2">
                  <a:lumMod val="25000"/>
                </a:schemeClr>
              </a:solidFill>
            </a:endParaRPr>
          </a:p>
        </p:txBody>
      </p:sp>
      <p:sp>
        <p:nvSpPr>
          <p:cNvPr id="12" name="Subtitle 3"/>
          <p:cNvSpPr txBox="1">
            <a:spLocks/>
          </p:cNvSpPr>
          <p:nvPr/>
        </p:nvSpPr>
        <p:spPr>
          <a:xfrm>
            <a:off x="1394271" y="6949731"/>
            <a:ext cx="13411200" cy="853715"/>
          </a:xfrm>
          <a:prstGeom prst="rect">
            <a:avLst/>
          </a:prstGeom>
        </p:spPr>
        <p:txBody>
          <a:bodyPr vert="horz" lIns="0" tIns="45720" rIns="0" bIns="45720" rtlCol="0">
            <a:normAutofit fontScale="25000" lnSpcReduction="20000"/>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Century Gothic" panose="020B0502020202020204" pitchFamily="34" charset="0"/>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Century Gothic" panose="020B0502020202020204" pitchFamily="34" charset="0"/>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12800" dirty="0" smtClean="0">
                <a:solidFill>
                  <a:schemeClr val="bg2">
                    <a:lumMod val="25000"/>
                  </a:schemeClr>
                </a:solidFill>
              </a:rPr>
              <a:t>(e) Deterioration of site improvements</a:t>
            </a:r>
          </a:p>
          <a:p>
            <a:endParaRPr lang="en-US" sz="3200" dirty="0">
              <a:solidFill>
                <a:schemeClr val="bg2">
                  <a:lumMod val="25000"/>
                </a:schemeClr>
              </a:solidFill>
            </a:endParaRPr>
          </a:p>
          <a:p>
            <a:pPr>
              <a:lnSpc>
                <a:spcPct val="200000"/>
              </a:lnSpc>
              <a:spcBef>
                <a:spcPts val="300"/>
              </a:spcBef>
              <a:spcAft>
                <a:spcPts val="300"/>
              </a:spcAft>
            </a:pPr>
            <a:r>
              <a:rPr lang="en-US" sz="9600" dirty="0" smtClean="0"/>
              <a:t> </a:t>
            </a:r>
            <a:endParaRPr lang="en-US" sz="9600" dirty="0"/>
          </a:p>
          <a:p>
            <a:endParaRPr lang="en-US" sz="3200" dirty="0" smtClean="0">
              <a:solidFill>
                <a:schemeClr val="bg2">
                  <a:lumMod val="25000"/>
                </a:schemeClr>
              </a:solidFill>
            </a:endParaRPr>
          </a:p>
          <a:p>
            <a:endParaRPr lang="en-US" sz="5400" dirty="0">
              <a:solidFill>
                <a:schemeClr val="bg2">
                  <a:lumMod val="25000"/>
                </a:schemeClr>
              </a:solidFill>
            </a:endParaRPr>
          </a:p>
        </p:txBody>
      </p:sp>
      <p:sp>
        <p:nvSpPr>
          <p:cNvPr id="14" name="TextBox 13">
            <a:extLst>
              <a:ext uri="{FF2B5EF4-FFF2-40B4-BE49-F238E27FC236}">
                <a16:creationId xmlns:a16="http://schemas.microsoft.com/office/drawing/2014/main" xmlns="" id="{C48FB60D-DA0C-41DD-ABFF-F10E20EDE51C}"/>
              </a:ext>
            </a:extLst>
          </p:cNvPr>
          <p:cNvSpPr txBox="1"/>
          <p:nvPr/>
        </p:nvSpPr>
        <p:spPr>
          <a:xfrm>
            <a:off x="1651517" y="7281749"/>
            <a:ext cx="6295769" cy="1461939"/>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Condition</a:t>
            </a:r>
          </a:p>
          <a:p>
            <a:pPr marL="225425" indent="-225425">
              <a:lnSpc>
                <a:spcPct val="150000"/>
              </a:lnSpc>
              <a:spcBef>
                <a:spcPts val="300"/>
              </a:spcBef>
              <a:spcAft>
                <a:spcPts val="300"/>
              </a:spcAft>
              <a:buFont typeface="Wingdings" panose="05000000000000000000" pitchFamily="2" charset="2"/>
              <a:buChar char="§"/>
            </a:pPr>
            <a:r>
              <a:rPr lang="en-US" sz="2400" dirty="0" smtClean="0">
                <a:latin typeface="Century Gothic" panose="020B0502020202020204" pitchFamily="34" charset="0"/>
              </a:rPr>
              <a:t>Deteriorating parking areas</a:t>
            </a:r>
          </a:p>
        </p:txBody>
      </p:sp>
      <p:sp>
        <p:nvSpPr>
          <p:cNvPr id="15" name="TextBox 14">
            <a:extLst>
              <a:ext uri="{FF2B5EF4-FFF2-40B4-BE49-F238E27FC236}">
                <a16:creationId xmlns:a16="http://schemas.microsoft.com/office/drawing/2014/main" xmlns="" id="{C48FB60D-DA0C-41DD-ABFF-F10E20EDE51C}"/>
              </a:ext>
            </a:extLst>
          </p:cNvPr>
          <p:cNvSpPr txBox="1"/>
          <p:nvPr/>
        </p:nvSpPr>
        <p:spPr>
          <a:xfrm>
            <a:off x="8594458" y="7239276"/>
            <a:ext cx="6083409" cy="3677930"/>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Possible Remedy</a:t>
            </a:r>
          </a:p>
          <a:p>
            <a:pPr marL="225425" indent="-225425">
              <a:lnSpc>
                <a:spcPct val="15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D</a:t>
            </a:r>
            <a:r>
              <a:rPr lang="en-US" sz="2400" dirty="0" smtClean="0">
                <a:latin typeface="Century Gothic" panose="020B0502020202020204" pitchFamily="34" charset="0"/>
              </a:rPr>
              <a:t>emolition </a:t>
            </a:r>
            <a:r>
              <a:rPr lang="en-US" sz="2400" dirty="0">
                <a:latin typeface="Century Gothic" panose="020B0502020202020204" pitchFamily="34" charset="0"/>
              </a:rPr>
              <a:t>of remnant infrastructure, parking lot improvements, fencing and other materials inconsistent with and adversely impacting the intended development </a:t>
            </a:r>
            <a:r>
              <a:rPr lang="en-US" sz="2400" dirty="0" smtClean="0">
                <a:latin typeface="Century Gothic" panose="020B0502020202020204" pitchFamily="34" charset="0"/>
              </a:rPr>
              <a:t>concept</a:t>
            </a:r>
            <a:endParaRPr lang="en-US" sz="2400" dirty="0">
              <a:latin typeface="Century Gothic" panose="020B0502020202020204" pitchFamily="34" charset="0"/>
            </a:endParaRPr>
          </a:p>
        </p:txBody>
      </p:sp>
    </p:spTree>
    <p:extLst>
      <p:ext uri="{BB962C8B-B14F-4D97-AF65-F5344CB8AC3E}">
        <p14:creationId xmlns:p14="http://schemas.microsoft.com/office/powerpoint/2010/main" val="12422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400552" y="1718164"/>
            <a:ext cx="13411200" cy="853715"/>
          </a:xfrm>
        </p:spPr>
        <p:txBody>
          <a:bodyPr>
            <a:normAutofit/>
          </a:bodyPr>
          <a:lstStyle/>
          <a:p>
            <a:r>
              <a:rPr lang="en-US" sz="3200" dirty="0" smtClean="0">
                <a:solidFill>
                  <a:schemeClr val="bg2">
                    <a:lumMod val="25000"/>
                  </a:schemeClr>
                </a:solidFill>
                <a:latin typeface="Century Gothic" panose="020B0502020202020204" pitchFamily="34" charset="0"/>
              </a:rPr>
              <a:t>(f) Inadequate public improvements</a:t>
            </a:r>
            <a:endParaRPr lang="en-US" sz="3200" dirty="0">
              <a:solidFill>
                <a:schemeClr val="bg2">
                  <a:lumMod val="25000"/>
                </a:schemeClr>
              </a:solidFill>
              <a:latin typeface="Century Gothic" panose="020B0502020202020204" pitchFamily="34" charset="0"/>
            </a:endParaRPr>
          </a:p>
        </p:txBody>
      </p:sp>
      <p:sp>
        <p:nvSpPr>
          <p:cNvPr id="3" name="TextBox 2"/>
          <p:cNvSpPr txBox="1"/>
          <p:nvPr/>
        </p:nvSpPr>
        <p:spPr>
          <a:xfrm>
            <a:off x="15319947" y="11602387"/>
            <a:ext cx="276038" cy="307777"/>
          </a:xfrm>
          <a:prstGeom prst="rect">
            <a:avLst/>
          </a:prstGeom>
          <a:noFill/>
        </p:spPr>
        <p:txBody>
          <a:bodyPr wrap="none" rtlCol="0">
            <a:spAutoFit/>
          </a:bodyPr>
          <a:lstStyle/>
          <a:p>
            <a:r>
              <a:rPr lang="en-US" sz="1400" b="1" dirty="0">
                <a:solidFill>
                  <a:schemeClr val="accent4">
                    <a:lumMod val="75000"/>
                  </a:schemeClr>
                </a:solidFill>
              </a:rPr>
              <a:t>1</a:t>
            </a:r>
          </a:p>
        </p:txBody>
      </p:sp>
      <p:sp>
        <p:nvSpPr>
          <p:cNvPr id="11" name="TextBox 10"/>
          <p:cNvSpPr txBox="1"/>
          <p:nvPr/>
        </p:nvSpPr>
        <p:spPr>
          <a:xfrm>
            <a:off x="15303572" y="11540832"/>
            <a:ext cx="429913" cy="369332"/>
          </a:xfrm>
          <a:prstGeom prst="rect">
            <a:avLst/>
          </a:prstGeom>
          <a:noFill/>
        </p:spPr>
        <p:txBody>
          <a:bodyPr wrap="square" rtlCol="0">
            <a:spAutoFit/>
          </a:bodyPr>
          <a:lstStyle/>
          <a:p>
            <a:r>
              <a:rPr lang="en-US" dirty="0" smtClean="0">
                <a:solidFill>
                  <a:schemeClr val="bg1"/>
                </a:solidFill>
              </a:rPr>
              <a:t>8</a:t>
            </a:r>
            <a:endParaRPr lang="en-US" dirty="0">
              <a:solidFill>
                <a:schemeClr val="bg1"/>
              </a:solidFill>
            </a:endParaRPr>
          </a:p>
        </p:txBody>
      </p:sp>
      <p:sp>
        <p:nvSpPr>
          <p:cNvPr id="8" name="TextBox 7">
            <a:extLst>
              <a:ext uri="{FF2B5EF4-FFF2-40B4-BE49-F238E27FC236}">
                <a16:creationId xmlns:a16="http://schemas.microsoft.com/office/drawing/2014/main" xmlns="" id="{C48FB60D-DA0C-41DD-ABFF-F10E20EDE51C}"/>
              </a:ext>
            </a:extLst>
          </p:cNvPr>
          <p:cNvSpPr txBox="1"/>
          <p:nvPr/>
        </p:nvSpPr>
        <p:spPr>
          <a:xfrm>
            <a:off x="1619038" y="2437427"/>
            <a:ext cx="6295769" cy="2723823"/>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Condition</a:t>
            </a:r>
          </a:p>
          <a:p>
            <a:pPr marL="225425" indent="-225425">
              <a:lnSpc>
                <a:spcPct val="150000"/>
              </a:lnSpc>
              <a:spcBef>
                <a:spcPts val="300"/>
              </a:spcBef>
              <a:spcAft>
                <a:spcPts val="300"/>
              </a:spcAft>
              <a:buFont typeface="Wingdings" panose="05000000000000000000" pitchFamily="2" charset="2"/>
              <a:buChar char="§"/>
            </a:pPr>
            <a:r>
              <a:rPr lang="en-US" sz="2400" dirty="0" smtClean="0">
                <a:latin typeface="Century Gothic" panose="020B0502020202020204" pitchFamily="34" charset="0"/>
              </a:rPr>
              <a:t>Sloping topography</a:t>
            </a:r>
          </a:p>
          <a:p>
            <a:pPr marL="225425" indent="-225425">
              <a:lnSpc>
                <a:spcPct val="15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Lack of </a:t>
            </a:r>
            <a:r>
              <a:rPr lang="en-US" sz="2400" dirty="0" smtClean="0">
                <a:latin typeface="Century Gothic" panose="020B0502020202020204" pitchFamily="34" charset="0"/>
              </a:rPr>
              <a:t>water/sewer lines to site</a:t>
            </a:r>
          </a:p>
          <a:p>
            <a:pPr marL="225425" indent="-225425">
              <a:lnSpc>
                <a:spcPct val="150000"/>
              </a:lnSpc>
              <a:spcBef>
                <a:spcPts val="300"/>
              </a:spcBef>
              <a:spcAft>
                <a:spcPts val="300"/>
              </a:spcAft>
              <a:buFont typeface="Wingdings" panose="05000000000000000000" pitchFamily="2" charset="2"/>
              <a:buChar char="§"/>
            </a:pPr>
            <a:r>
              <a:rPr lang="en-US" sz="2400" dirty="0" smtClean="0">
                <a:latin typeface="Century Gothic" panose="020B0502020202020204" pitchFamily="34" charset="0"/>
              </a:rPr>
              <a:t>Presence of wetlands </a:t>
            </a:r>
          </a:p>
        </p:txBody>
      </p:sp>
      <p:sp>
        <p:nvSpPr>
          <p:cNvPr id="9" name="TextBox 8">
            <a:extLst>
              <a:ext uri="{FF2B5EF4-FFF2-40B4-BE49-F238E27FC236}">
                <a16:creationId xmlns:a16="http://schemas.microsoft.com/office/drawing/2014/main" xmlns="" id="{C48FB60D-DA0C-41DD-ABFF-F10E20EDE51C}"/>
              </a:ext>
            </a:extLst>
          </p:cNvPr>
          <p:cNvSpPr txBox="1"/>
          <p:nvPr/>
        </p:nvSpPr>
        <p:spPr>
          <a:xfrm>
            <a:off x="8487029" y="2409945"/>
            <a:ext cx="6083409" cy="2569934"/>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Possible Remedy</a:t>
            </a:r>
          </a:p>
          <a:p>
            <a:pPr marL="225425" indent="-225425">
              <a:lnSpc>
                <a:spcPct val="15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G</a:t>
            </a:r>
            <a:r>
              <a:rPr lang="en-US" sz="2400" dirty="0" smtClean="0">
                <a:latin typeface="Century Gothic" panose="020B0502020202020204" pitchFamily="34" charset="0"/>
              </a:rPr>
              <a:t>rading </a:t>
            </a:r>
            <a:r>
              <a:rPr lang="en-US" sz="2400" dirty="0">
                <a:latin typeface="Century Gothic" panose="020B0502020202020204" pitchFamily="34" charset="0"/>
              </a:rPr>
              <a:t>and fill to improve drainage, roadways and bridges, and infrastructure and utility </a:t>
            </a:r>
            <a:r>
              <a:rPr lang="en-US" sz="2400" dirty="0" smtClean="0">
                <a:latin typeface="Century Gothic" panose="020B0502020202020204" pitchFamily="34" charset="0"/>
              </a:rPr>
              <a:t>extensions</a:t>
            </a:r>
            <a:endParaRPr lang="en-US" sz="2400" dirty="0">
              <a:latin typeface="Century Gothic" panose="020B0502020202020204" pitchFamily="34" charset="0"/>
            </a:endParaRPr>
          </a:p>
        </p:txBody>
      </p:sp>
      <p:sp>
        <p:nvSpPr>
          <p:cNvPr id="10" name="Subtitle 3"/>
          <p:cNvSpPr txBox="1">
            <a:spLocks/>
          </p:cNvSpPr>
          <p:nvPr/>
        </p:nvSpPr>
        <p:spPr>
          <a:xfrm>
            <a:off x="1281642" y="500074"/>
            <a:ext cx="13411200" cy="853715"/>
          </a:xfrm>
          <a:prstGeom prst="rect">
            <a:avLst/>
          </a:prstGeom>
        </p:spPr>
        <p:txBody>
          <a:bodyPr vert="horz" lIns="0" tIns="45720" rIns="0" bIns="45720" rtlCol="0">
            <a:normAutofit/>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Century Gothic" panose="020B0502020202020204" pitchFamily="34" charset="0"/>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Century Gothic" panose="020B0502020202020204" pitchFamily="34" charset="0"/>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5400" dirty="0" smtClean="0">
                <a:solidFill>
                  <a:schemeClr val="bg2">
                    <a:lumMod val="25000"/>
                  </a:schemeClr>
                </a:solidFill>
              </a:rPr>
              <a:t>Conditions Survey Findings</a:t>
            </a:r>
            <a:endParaRPr lang="en-US" sz="5400" dirty="0">
              <a:solidFill>
                <a:schemeClr val="bg2">
                  <a:lumMod val="25000"/>
                </a:schemeClr>
              </a:solidFill>
            </a:endParaRPr>
          </a:p>
        </p:txBody>
      </p:sp>
      <p:sp>
        <p:nvSpPr>
          <p:cNvPr id="12" name="Subtitle 3"/>
          <p:cNvSpPr txBox="1">
            <a:spLocks/>
          </p:cNvSpPr>
          <p:nvPr/>
        </p:nvSpPr>
        <p:spPr>
          <a:xfrm>
            <a:off x="1364291" y="5585626"/>
            <a:ext cx="13411200" cy="853715"/>
          </a:xfrm>
          <a:prstGeom prst="rect">
            <a:avLst/>
          </a:prstGeom>
        </p:spPr>
        <p:txBody>
          <a:bodyPr vert="horz" lIns="0" tIns="45720" rIns="0" bIns="45720" rtlCol="0">
            <a:normAutofit fontScale="25000" lnSpcReduction="20000"/>
          </a:bodyPr>
          <a:lstStyle>
            <a:lvl1pPr marL="162562" indent="-162562" algn="l" defTabSz="1625620" rtl="0" eaLnBrk="1" latinLnBrk="0" hangingPunct="1">
              <a:lnSpc>
                <a:spcPct val="90000"/>
              </a:lnSpc>
              <a:spcBef>
                <a:spcPts val="2133"/>
              </a:spcBef>
              <a:spcAft>
                <a:spcPts val="356"/>
              </a:spcAft>
              <a:buClr>
                <a:schemeClr val="accent1"/>
              </a:buClr>
              <a:buSzPct val="100000"/>
              <a:buFont typeface="Calibri" panose="020F0502020204030204" pitchFamily="34" charset="0"/>
              <a:buChar char=" "/>
              <a:defRPr sz="3556" kern="1200">
                <a:solidFill>
                  <a:schemeClr val="tx1">
                    <a:lumMod val="75000"/>
                    <a:lumOff val="25000"/>
                  </a:schemeClr>
                </a:solidFill>
                <a:latin typeface="Century Gothic" panose="020B0502020202020204" pitchFamily="34" charset="0"/>
                <a:ea typeface="+mn-ea"/>
                <a:cs typeface="+mn-cs"/>
              </a:defRPr>
            </a:lvl1pPr>
            <a:lvl2pPr marL="682761" indent="-325124" algn="l" defTabSz="1625620" rtl="0" eaLnBrk="1" latinLnBrk="0" hangingPunct="1">
              <a:lnSpc>
                <a:spcPct val="90000"/>
              </a:lnSpc>
              <a:spcBef>
                <a:spcPts val="356"/>
              </a:spcBef>
              <a:spcAft>
                <a:spcPts val="711"/>
              </a:spcAft>
              <a:buClr>
                <a:schemeClr val="accent1"/>
              </a:buClr>
              <a:buFont typeface="Calibri" pitchFamily="34" charset="0"/>
              <a:buChar char="◦"/>
              <a:defRPr sz="3200" kern="1200">
                <a:solidFill>
                  <a:schemeClr val="tx1">
                    <a:lumMod val="75000"/>
                    <a:lumOff val="25000"/>
                  </a:schemeClr>
                </a:solidFill>
                <a:latin typeface="Century Gothic" panose="020B0502020202020204" pitchFamily="34" charset="0"/>
                <a:ea typeface="+mn-ea"/>
                <a:cs typeface="+mn-cs"/>
              </a:defRPr>
            </a:lvl2pPr>
            <a:lvl3pPr marL="1007885"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3pPr>
            <a:lvl4pPr marL="1333009"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4pPr>
            <a:lvl5pPr marL="1658133" indent="-325124"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Century Gothic" panose="020B0502020202020204" pitchFamily="34" charset="0"/>
                <a:ea typeface="+mn-ea"/>
                <a:cs typeface="+mn-cs"/>
              </a:defRPr>
            </a:lvl5pPr>
            <a:lvl6pPr marL="195558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6pPr>
            <a:lvl7pPr marL="231114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7pPr>
            <a:lvl8pPr marL="266670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8pPr>
            <a:lvl9pPr marL="3022260" indent="-406405" algn="l" defTabSz="1625620" rtl="0" eaLnBrk="1" latinLnBrk="0" hangingPunct="1">
              <a:lnSpc>
                <a:spcPct val="90000"/>
              </a:lnSpc>
              <a:spcBef>
                <a:spcPts val="356"/>
              </a:spcBef>
              <a:spcAft>
                <a:spcPts val="711"/>
              </a:spcAft>
              <a:buClr>
                <a:schemeClr val="accent1"/>
              </a:buClr>
              <a:buFont typeface="Calibri" pitchFamily="34" charset="0"/>
              <a:buChar char="◦"/>
              <a:defRPr sz="2489" kern="1200">
                <a:solidFill>
                  <a:schemeClr val="tx1">
                    <a:lumMod val="75000"/>
                    <a:lumOff val="25000"/>
                  </a:schemeClr>
                </a:solidFill>
                <a:latin typeface="+mn-lt"/>
                <a:ea typeface="+mn-ea"/>
                <a:cs typeface="+mn-cs"/>
              </a:defRPr>
            </a:lvl9pPr>
          </a:lstStyle>
          <a:p>
            <a:r>
              <a:rPr lang="en-US" sz="12800" dirty="0" smtClean="0">
                <a:solidFill>
                  <a:schemeClr val="bg2">
                    <a:lumMod val="25000"/>
                  </a:schemeClr>
                </a:solidFill>
              </a:rPr>
              <a:t>(g) </a:t>
            </a:r>
            <a:r>
              <a:rPr lang="en-US" sz="12800" dirty="0">
                <a:solidFill>
                  <a:schemeClr val="bg2">
                    <a:lumMod val="25000"/>
                  </a:schemeClr>
                </a:solidFill>
              </a:rPr>
              <a:t>Defective or unusual conditions of title</a:t>
            </a:r>
          </a:p>
          <a:p>
            <a:endParaRPr lang="en-US" sz="3200" dirty="0">
              <a:solidFill>
                <a:schemeClr val="bg2">
                  <a:lumMod val="25000"/>
                </a:schemeClr>
              </a:solidFill>
            </a:endParaRPr>
          </a:p>
          <a:p>
            <a:pPr>
              <a:lnSpc>
                <a:spcPct val="200000"/>
              </a:lnSpc>
              <a:spcBef>
                <a:spcPts val="300"/>
              </a:spcBef>
              <a:spcAft>
                <a:spcPts val="300"/>
              </a:spcAft>
            </a:pPr>
            <a:r>
              <a:rPr lang="en-US" sz="9600" dirty="0" smtClean="0"/>
              <a:t> </a:t>
            </a:r>
            <a:endParaRPr lang="en-US" sz="9600" dirty="0"/>
          </a:p>
          <a:p>
            <a:endParaRPr lang="en-US" sz="3200" dirty="0" smtClean="0">
              <a:solidFill>
                <a:schemeClr val="bg2">
                  <a:lumMod val="25000"/>
                </a:schemeClr>
              </a:solidFill>
            </a:endParaRPr>
          </a:p>
          <a:p>
            <a:endParaRPr lang="en-US" sz="5400" dirty="0">
              <a:solidFill>
                <a:schemeClr val="bg2">
                  <a:lumMod val="25000"/>
                </a:schemeClr>
              </a:solidFill>
            </a:endParaRPr>
          </a:p>
        </p:txBody>
      </p:sp>
      <p:sp>
        <p:nvSpPr>
          <p:cNvPr id="14" name="TextBox 13">
            <a:extLst>
              <a:ext uri="{FF2B5EF4-FFF2-40B4-BE49-F238E27FC236}">
                <a16:creationId xmlns:a16="http://schemas.microsoft.com/office/drawing/2014/main" xmlns="" id="{C48FB60D-DA0C-41DD-ABFF-F10E20EDE51C}"/>
              </a:ext>
            </a:extLst>
          </p:cNvPr>
          <p:cNvSpPr txBox="1"/>
          <p:nvPr/>
        </p:nvSpPr>
        <p:spPr>
          <a:xfrm>
            <a:off x="1606547" y="6217448"/>
            <a:ext cx="6295769" cy="1461939"/>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Condition</a:t>
            </a:r>
          </a:p>
          <a:p>
            <a:pPr marL="225425" indent="-225425">
              <a:lnSpc>
                <a:spcPct val="150000"/>
              </a:lnSpc>
              <a:spcBef>
                <a:spcPts val="300"/>
              </a:spcBef>
              <a:spcAft>
                <a:spcPts val="300"/>
              </a:spcAft>
              <a:buFont typeface="Wingdings" panose="05000000000000000000" pitchFamily="2" charset="2"/>
              <a:buChar char="§"/>
            </a:pPr>
            <a:r>
              <a:rPr lang="en-US" sz="2400" dirty="0" smtClean="0">
                <a:latin typeface="Century Gothic" panose="020B0502020202020204" pitchFamily="34" charset="0"/>
              </a:rPr>
              <a:t>Property within federally-owned land</a:t>
            </a:r>
          </a:p>
        </p:txBody>
      </p:sp>
      <p:sp>
        <p:nvSpPr>
          <p:cNvPr id="15" name="TextBox 14">
            <a:extLst>
              <a:ext uri="{FF2B5EF4-FFF2-40B4-BE49-F238E27FC236}">
                <a16:creationId xmlns:a16="http://schemas.microsoft.com/office/drawing/2014/main" xmlns="" id="{C48FB60D-DA0C-41DD-ABFF-F10E20EDE51C}"/>
              </a:ext>
            </a:extLst>
          </p:cNvPr>
          <p:cNvSpPr txBox="1"/>
          <p:nvPr/>
        </p:nvSpPr>
        <p:spPr>
          <a:xfrm>
            <a:off x="8474536" y="6174974"/>
            <a:ext cx="6083409" cy="3677930"/>
          </a:xfrm>
          <a:prstGeom prst="rect">
            <a:avLst/>
          </a:prstGeom>
          <a:noFill/>
        </p:spPr>
        <p:txBody>
          <a:bodyPr wrap="square" rtlCol="0">
            <a:spAutoFit/>
          </a:bodyPr>
          <a:lstStyle/>
          <a:p>
            <a:pPr>
              <a:lnSpc>
                <a:spcPct val="200000"/>
              </a:lnSpc>
              <a:spcBef>
                <a:spcPts val="300"/>
              </a:spcBef>
              <a:spcAft>
                <a:spcPts val="300"/>
              </a:spcAft>
            </a:pPr>
            <a:r>
              <a:rPr lang="en-US" sz="2400" b="1" u="sng" dirty="0" smtClean="0">
                <a:latin typeface="Century Gothic" panose="020B0502020202020204" pitchFamily="34" charset="0"/>
              </a:rPr>
              <a:t>Possible Remedy</a:t>
            </a:r>
          </a:p>
          <a:p>
            <a:pPr marL="225425" indent="-225425">
              <a:lnSpc>
                <a:spcPct val="150000"/>
              </a:lnSpc>
              <a:spcBef>
                <a:spcPts val="300"/>
              </a:spcBef>
              <a:spcAft>
                <a:spcPts val="300"/>
              </a:spcAft>
              <a:buFont typeface="Wingdings" panose="05000000000000000000" pitchFamily="2" charset="2"/>
              <a:buChar char="§"/>
            </a:pPr>
            <a:r>
              <a:rPr lang="en-US" sz="2400" dirty="0">
                <a:latin typeface="Century Gothic" panose="020B0502020202020204" pitchFamily="34" charset="0"/>
              </a:rPr>
              <a:t>P</a:t>
            </a:r>
            <a:r>
              <a:rPr lang="en-US" sz="2400" dirty="0" smtClean="0">
                <a:latin typeface="Century Gothic" panose="020B0502020202020204" pitchFamily="34" charset="0"/>
              </a:rPr>
              <a:t>articipation </a:t>
            </a:r>
            <a:r>
              <a:rPr lang="en-US" sz="2400" dirty="0">
                <a:latin typeface="Century Gothic" panose="020B0502020202020204" pitchFamily="34" charset="0"/>
              </a:rPr>
              <a:t>in those aspects of the development concept otherwise deemed infeasible because of limitations and expectations imposed by the master lessor (USAF</a:t>
            </a:r>
            <a:r>
              <a:rPr lang="en-US" sz="2400" dirty="0" smtClean="0">
                <a:latin typeface="Century Gothic" panose="020B0502020202020204" pitchFamily="34" charset="0"/>
              </a:rPr>
              <a:t>) </a:t>
            </a:r>
            <a:endParaRPr lang="en-US" sz="2400" dirty="0">
              <a:latin typeface="Century Gothic" panose="020B0502020202020204" pitchFamily="34" charset="0"/>
            </a:endParaRPr>
          </a:p>
        </p:txBody>
      </p:sp>
    </p:spTree>
    <p:extLst>
      <p:ext uri="{BB962C8B-B14F-4D97-AF65-F5344CB8AC3E}">
        <p14:creationId xmlns:p14="http://schemas.microsoft.com/office/powerpoint/2010/main" val="1799648512"/>
      </p:ext>
    </p:extLst>
  </p:cSld>
  <p:clrMapOvr>
    <a:masterClrMapping/>
  </p:clrMapOvr>
</p:sld>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Theme1" id="{F56209F9-EDA2-476B-A5A4-6B2F437B6E2F}" vid="{97806E8B-4AF8-4B3F-BFC3-BB029210AA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2781</TotalTime>
  <Words>1626</Words>
  <Application>Microsoft Office PowerPoint</Application>
  <PresentationFormat>Custom</PresentationFormat>
  <Paragraphs>224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cunningham</dc:creator>
  <cp:lastModifiedBy>Beukema, Lemeria D.</cp:lastModifiedBy>
  <cp:revision>187</cp:revision>
  <cp:lastPrinted>2018-12-12T16:00:21Z</cp:lastPrinted>
  <dcterms:created xsi:type="dcterms:W3CDTF">2016-04-24T18:27:28Z</dcterms:created>
  <dcterms:modified xsi:type="dcterms:W3CDTF">2018-12-12T16:26:26Z</dcterms:modified>
</cp:coreProperties>
</file>