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448" r:id="rId2"/>
    <p:sldId id="452" r:id="rId3"/>
    <p:sldId id="276" r:id="rId4"/>
    <p:sldId id="398" r:id="rId5"/>
    <p:sldId id="563" r:id="rId6"/>
    <p:sldId id="551" r:id="rId7"/>
    <p:sldId id="564" r:id="rId8"/>
    <p:sldId id="554" r:id="rId9"/>
    <p:sldId id="562" r:id="rId10"/>
    <p:sldId id="550" r:id="rId11"/>
    <p:sldId id="555" r:id="rId12"/>
    <p:sldId id="575" r:id="rId13"/>
    <p:sldId id="565" r:id="rId14"/>
    <p:sldId id="566" r:id="rId15"/>
    <p:sldId id="567" r:id="rId16"/>
    <p:sldId id="569" r:id="rId17"/>
    <p:sldId id="568" r:id="rId18"/>
    <p:sldId id="570" r:id="rId19"/>
    <p:sldId id="571" r:id="rId20"/>
    <p:sldId id="572" r:id="rId21"/>
    <p:sldId id="573" r:id="rId22"/>
    <p:sldId id="574" r:id="rId23"/>
    <p:sldId id="5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108941-82FF-4E2B-AFB3-5F7EC3A5FF10}">
          <p14:sldIdLst>
            <p14:sldId id="448"/>
            <p14:sldId id="452"/>
            <p14:sldId id="276"/>
          </p14:sldIdLst>
        </p14:section>
        <p14:section name="History to Date" id="{EA74FC71-FF84-4C50-853B-31D802873B07}">
          <p14:sldIdLst>
            <p14:sldId id="398"/>
            <p14:sldId id="563"/>
            <p14:sldId id="551"/>
            <p14:sldId id="564"/>
            <p14:sldId id="554"/>
            <p14:sldId id="562"/>
            <p14:sldId id="550"/>
            <p14:sldId id="555"/>
            <p14:sldId id="575"/>
          </p14:sldIdLst>
        </p14:section>
        <p14:section name="Impact Model" id="{C8BB2F54-9151-4B0E-A8BD-EF65B38DC6F4}">
          <p14:sldIdLst>
            <p14:sldId id="565"/>
            <p14:sldId id="566"/>
            <p14:sldId id="567"/>
            <p14:sldId id="569"/>
            <p14:sldId id="568"/>
            <p14:sldId id="570"/>
            <p14:sldId id="571"/>
            <p14:sldId id="572"/>
            <p14:sldId id="573"/>
            <p14:sldId id="574"/>
          </p14:sldIdLst>
        </p14:section>
        <p14:section name="Sources" id="{0F604C13-4FC3-41F4-8922-25E119A43125}">
          <p14:sldIdLst>
            <p14:sldId id="5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3"/>
    <a:srgbClr val="D4CDBC"/>
    <a:srgbClr val="BCCFE6"/>
    <a:srgbClr val="948A54"/>
    <a:srgbClr val="4F81BD"/>
    <a:srgbClr val="DCD5C2"/>
    <a:srgbClr val="2D6D92"/>
    <a:srgbClr val="978D59"/>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88D11-4A55-4359-BC2A-7565F6628FAB}" type="datetimeFigureOut">
              <a:rPr lang="en-US" smtClean="0"/>
              <a:t>9/19/2021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AD9B5-0C16-4871-BDEC-B2EDBD37932C}" type="slidenum">
              <a:rPr lang="en-US" smtClean="0"/>
              <a:t>‹#›</a:t>
            </a:fld>
            <a:endParaRPr lang="en-US" dirty="0"/>
          </a:p>
        </p:txBody>
      </p:sp>
    </p:spTree>
    <p:extLst>
      <p:ext uri="{BB962C8B-B14F-4D97-AF65-F5344CB8AC3E}">
        <p14:creationId xmlns:p14="http://schemas.microsoft.com/office/powerpoint/2010/main" val="303168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A0812-9223-40B8-9B60-5351B2F45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150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constraints, leverage, vulnerabilities, and problems</a:t>
            </a:r>
          </a:p>
          <a:p>
            <a:r>
              <a:rPr lang="en-US" dirty="0"/>
              <a:t>Research Routt Recreation Roundtable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A0812-9223-40B8-9B60-5351B2F453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73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FEBB-F027-475F-9AA5-22AFC95B2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C5F422-A58B-4046-A1C6-20D1128B3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446DB2-C300-4CC6-A8F3-BA2789487C8E}"/>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6F3B6CA7-B244-4D71-889F-4E2018A0B686}"/>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16B33950-4697-45D2-9E87-5042A398D3E3}"/>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08948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8D68-FB73-449B-AF8D-1DC61162E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7763E-72CB-4512-B39C-254FCA596C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0CD25-F3DC-4B60-9C27-97B37DDDD641}"/>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1BB43CE8-1BBC-4D3B-9ADB-3162661898B8}"/>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72057A1B-03DF-495F-AA92-549C7E896BE1}"/>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6266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2399C-99BE-4904-A2D9-50A85C3138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8B20CE-9504-4A82-950A-C60B5EA9F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F6E2E-BD26-43BB-9F94-F6B9B03A7670}"/>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49BBA0F9-19EF-4021-93C5-A4BF4BA41959}"/>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958DAC94-B080-4A0C-B7E2-F6EBF9AB5903}"/>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392630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1C7D-47DF-46FE-9350-33D8B6C3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4B5DE-CC38-4C0C-8828-724C4600F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D1898-FE67-48D9-A162-98FD00FE4C39}"/>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DEA6DF78-BC5A-4DA5-BB4A-2BFAB4B7F80C}"/>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C69719B2-8A03-49F6-B900-A8495C7FB076}"/>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05618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D13C-925F-49C3-BCD6-DA0CB5A97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10CE5-67A7-47D3-8E01-7AAE2DF73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5A968-0742-43B4-903C-957534A44D2A}"/>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5F7A81A3-3BB5-413D-81B5-445A11D716C2}"/>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F3B814DC-5F81-41E8-8D64-C719254607BD}"/>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393624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743C-C12F-4BFC-BEB1-E730D45F2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376E6-638A-46CE-96A6-EF3B06F8A2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526C8-9C4D-425E-BA0B-4EECDEFB59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DE04F8-801C-4716-A886-5D77EB813E2C}"/>
              </a:ext>
            </a:extLst>
          </p:cNvPr>
          <p:cNvSpPr>
            <a:spLocks noGrp="1"/>
          </p:cNvSpPr>
          <p:nvPr>
            <p:ph type="dt" sz="half" idx="10"/>
          </p:nvPr>
        </p:nvSpPr>
        <p:spPr/>
        <p:txBody>
          <a:bodyPr/>
          <a:lstStyle/>
          <a:p>
            <a:r>
              <a:rPr lang="en-US"/>
              <a:t>8/30/2021</a:t>
            </a:r>
            <a:endParaRPr lang="en-US" dirty="0"/>
          </a:p>
        </p:txBody>
      </p:sp>
      <p:sp>
        <p:nvSpPr>
          <p:cNvPr id="6" name="Footer Placeholder 5">
            <a:extLst>
              <a:ext uri="{FF2B5EF4-FFF2-40B4-BE49-F238E27FC236}">
                <a16:creationId xmlns:a16="http://schemas.microsoft.com/office/drawing/2014/main" id="{A6CFE6B5-F4E6-4829-AAFC-B34BD0DDDF31}"/>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id="{CD6A0203-8A28-437D-9582-8B8F0823B715}"/>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99272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3A44-9B0B-43E3-A8E7-E673508B5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08A0D-5454-4DFA-8631-5AD409C3E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95993-35C5-4CE6-BEAD-45E328572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858E8-44A0-4F2D-A52F-6AC9DD5E6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8FB9C-A8F9-4401-8202-3924CF1EF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2E620-29B4-4347-9280-C16EFA88C529}"/>
              </a:ext>
            </a:extLst>
          </p:cNvPr>
          <p:cNvSpPr>
            <a:spLocks noGrp="1"/>
          </p:cNvSpPr>
          <p:nvPr>
            <p:ph type="dt" sz="half" idx="10"/>
          </p:nvPr>
        </p:nvSpPr>
        <p:spPr/>
        <p:txBody>
          <a:bodyPr/>
          <a:lstStyle/>
          <a:p>
            <a:r>
              <a:rPr lang="en-US"/>
              <a:t>8/30/2021</a:t>
            </a:r>
            <a:endParaRPr lang="en-US" dirty="0"/>
          </a:p>
        </p:txBody>
      </p:sp>
      <p:sp>
        <p:nvSpPr>
          <p:cNvPr id="8" name="Footer Placeholder 7">
            <a:extLst>
              <a:ext uri="{FF2B5EF4-FFF2-40B4-BE49-F238E27FC236}">
                <a16:creationId xmlns:a16="http://schemas.microsoft.com/office/drawing/2014/main" id="{158F6307-29D4-4C4A-AD51-D1FB89B9743A}"/>
              </a:ext>
            </a:extLst>
          </p:cNvPr>
          <p:cNvSpPr>
            <a:spLocks noGrp="1"/>
          </p:cNvSpPr>
          <p:nvPr>
            <p:ph type="ftr" sz="quarter" idx="11"/>
          </p:nvPr>
        </p:nvSpPr>
        <p:spPr/>
        <p:txBody>
          <a:bodyPr/>
          <a:lstStyle/>
          <a:p>
            <a:r>
              <a:rPr lang="en-US" dirty="0"/>
              <a:t>Summit Economics, LLC</a:t>
            </a:r>
          </a:p>
        </p:txBody>
      </p:sp>
      <p:sp>
        <p:nvSpPr>
          <p:cNvPr id="9" name="Slide Number Placeholder 8">
            <a:extLst>
              <a:ext uri="{FF2B5EF4-FFF2-40B4-BE49-F238E27FC236}">
                <a16:creationId xmlns:a16="http://schemas.microsoft.com/office/drawing/2014/main" id="{680CA0E5-1E5C-48A3-A40C-BBF7067E72C0}"/>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58741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8995-CC85-47C8-8F7D-68D4060EF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102244-2E03-4393-A4AC-E139E3D31A71}"/>
              </a:ext>
            </a:extLst>
          </p:cNvPr>
          <p:cNvSpPr>
            <a:spLocks noGrp="1"/>
          </p:cNvSpPr>
          <p:nvPr>
            <p:ph type="dt" sz="half" idx="10"/>
          </p:nvPr>
        </p:nvSpPr>
        <p:spPr/>
        <p:txBody>
          <a:bodyPr/>
          <a:lstStyle/>
          <a:p>
            <a:r>
              <a:rPr lang="en-US"/>
              <a:t>8/30/2021</a:t>
            </a:r>
            <a:endParaRPr lang="en-US" dirty="0"/>
          </a:p>
        </p:txBody>
      </p:sp>
      <p:sp>
        <p:nvSpPr>
          <p:cNvPr id="4" name="Footer Placeholder 3">
            <a:extLst>
              <a:ext uri="{FF2B5EF4-FFF2-40B4-BE49-F238E27FC236}">
                <a16:creationId xmlns:a16="http://schemas.microsoft.com/office/drawing/2014/main" id="{E028EA75-EB17-4F3E-92B5-A5B36C28B820}"/>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85A002AC-A43C-46BE-AAE4-3BF4801C99E0}"/>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92842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F68B4-7A17-409A-AE7F-31B172FFD22B}"/>
              </a:ext>
            </a:extLst>
          </p:cNvPr>
          <p:cNvSpPr>
            <a:spLocks noGrp="1"/>
          </p:cNvSpPr>
          <p:nvPr>
            <p:ph type="dt" sz="half" idx="10"/>
          </p:nvPr>
        </p:nvSpPr>
        <p:spPr/>
        <p:txBody>
          <a:bodyPr/>
          <a:lstStyle/>
          <a:p>
            <a:r>
              <a:rPr lang="en-US"/>
              <a:t>8/30/2021</a:t>
            </a:r>
            <a:endParaRPr lang="en-US" dirty="0"/>
          </a:p>
        </p:txBody>
      </p:sp>
      <p:sp>
        <p:nvSpPr>
          <p:cNvPr id="3" name="Footer Placeholder 2">
            <a:extLst>
              <a:ext uri="{FF2B5EF4-FFF2-40B4-BE49-F238E27FC236}">
                <a16:creationId xmlns:a16="http://schemas.microsoft.com/office/drawing/2014/main" id="{548CA30B-E16F-45FF-B882-3D99416DD3CC}"/>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647BDD64-13FA-4035-932A-CFFF15057A1F}"/>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354748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812E-6218-4B79-A1E2-3E4834D9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7BD70B-EB3A-41B0-B323-8358DD14B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8D950-3ED4-4932-8A28-40477EC90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43725-F47B-4F9F-8653-594390DCE0E2}"/>
              </a:ext>
            </a:extLst>
          </p:cNvPr>
          <p:cNvSpPr>
            <a:spLocks noGrp="1"/>
          </p:cNvSpPr>
          <p:nvPr>
            <p:ph type="dt" sz="half" idx="10"/>
          </p:nvPr>
        </p:nvSpPr>
        <p:spPr/>
        <p:txBody>
          <a:bodyPr/>
          <a:lstStyle/>
          <a:p>
            <a:r>
              <a:rPr lang="en-US"/>
              <a:t>8/30/2021</a:t>
            </a:r>
            <a:endParaRPr lang="en-US" dirty="0"/>
          </a:p>
        </p:txBody>
      </p:sp>
      <p:sp>
        <p:nvSpPr>
          <p:cNvPr id="6" name="Footer Placeholder 5">
            <a:extLst>
              <a:ext uri="{FF2B5EF4-FFF2-40B4-BE49-F238E27FC236}">
                <a16:creationId xmlns:a16="http://schemas.microsoft.com/office/drawing/2014/main" id="{2EF84DE5-7C07-40B7-88F4-92810593B01D}"/>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id="{EB9F07CA-0748-42E4-BDF1-8E4A1716BBB6}"/>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03990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60F8-6B12-4840-A85B-BB51499C2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7970AE-2312-4E34-8554-D48EFECF9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C993FDA-EFD6-4CB0-80B7-1394DB455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E1AA3-F24E-445C-AC04-A53EE54E1749}"/>
              </a:ext>
            </a:extLst>
          </p:cNvPr>
          <p:cNvSpPr>
            <a:spLocks noGrp="1"/>
          </p:cNvSpPr>
          <p:nvPr>
            <p:ph type="dt" sz="half" idx="10"/>
          </p:nvPr>
        </p:nvSpPr>
        <p:spPr/>
        <p:txBody>
          <a:bodyPr/>
          <a:lstStyle/>
          <a:p>
            <a:r>
              <a:rPr lang="en-US"/>
              <a:t>8/30/2021</a:t>
            </a:r>
            <a:endParaRPr lang="en-US" dirty="0"/>
          </a:p>
        </p:txBody>
      </p:sp>
      <p:sp>
        <p:nvSpPr>
          <p:cNvPr id="6" name="Footer Placeholder 5">
            <a:extLst>
              <a:ext uri="{FF2B5EF4-FFF2-40B4-BE49-F238E27FC236}">
                <a16:creationId xmlns:a16="http://schemas.microsoft.com/office/drawing/2014/main" id="{3C44E8CD-4CC5-4E28-9B2E-34ED8CE9DB1C}"/>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id="{CE988BCE-192B-4AB5-9C92-9C6B725E43A4}"/>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85272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AEB0F-22C0-4C1B-91DF-BC6EE7AD9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BA0869-44A4-4947-9C56-2CEF51DAA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6117-22BD-4569-A8C8-D0D65D619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8/30/2021</a:t>
            </a:r>
            <a:endParaRPr lang="en-US" dirty="0"/>
          </a:p>
        </p:txBody>
      </p:sp>
      <p:sp>
        <p:nvSpPr>
          <p:cNvPr id="5" name="Footer Placeholder 4">
            <a:extLst>
              <a:ext uri="{FF2B5EF4-FFF2-40B4-BE49-F238E27FC236}">
                <a16:creationId xmlns:a16="http://schemas.microsoft.com/office/drawing/2014/main" id="{27CEA148-93FC-4085-AA1D-9BCA2B2D5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Summit Economics, LLC</a:t>
            </a:r>
          </a:p>
        </p:txBody>
      </p:sp>
      <p:sp>
        <p:nvSpPr>
          <p:cNvPr id="6" name="Slide Number Placeholder 5">
            <a:extLst>
              <a:ext uri="{FF2B5EF4-FFF2-40B4-BE49-F238E27FC236}">
                <a16:creationId xmlns:a16="http://schemas.microsoft.com/office/drawing/2014/main" id="{65B547AF-19E4-4B12-B0EE-96450850B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2B4B-809B-44CD-9528-D33DBD0518C2}" type="slidenum">
              <a:rPr lang="en-US" smtClean="0"/>
              <a:t>‹#›</a:t>
            </a:fld>
            <a:endParaRPr lang="en-US" dirty="0"/>
          </a:p>
        </p:txBody>
      </p:sp>
    </p:spTree>
    <p:extLst>
      <p:ext uri="{BB962C8B-B14F-4D97-AF65-F5344CB8AC3E}">
        <p14:creationId xmlns:p14="http://schemas.microsoft.com/office/powerpoint/2010/main" val="3755462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hyperlink" Target="http://www.summiteconomics.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848600" y="533400"/>
            <a:ext cx="0" cy="56388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DDFB8C3-8B47-4B91-885F-5B6FBA96E674}"/>
              </a:ext>
            </a:extLst>
          </p:cNvPr>
          <p:cNvSpPr txBox="1"/>
          <p:nvPr/>
        </p:nvSpPr>
        <p:spPr>
          <a:xfrm>
            <a:off x="10101263" y="5472113"/>
            <a:ext cx="1685887" cy="1143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SE Logo-Clr-2013-ta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726" y="533400"/>
            <a:ext cx="1969074" cy="2051372"/>
          </a:xfrm>
          <a:prstGeom prst="rect">
            <a:avLst/>
          </a:prstGeom>
          <a:solidFill>
            <a:schemeClr val="bg1"/>
          </a:solidFill>
        </p:spPr>
      </p:pic>
      <p:sp>
        <p:nvSpPr>
          <p:cNvPr id="5" name="TextBox 4">
            <a:extLst>
              <a:ext uri="{FF2B5EF4-FFF2-40B4-BE49-F238E27FC236}">
                <a16:creationId xmlns:a16="http://schemas.microsoft.com/office/drawing/2014/main" id="{1B757FCD-CDB6-4DF1-9EE8-0EC4C1FF34E2}"/>
              </a:ext>
            </a:extLst>
          </p:cNvPr>
          <p:cNvSpPr txBox="1"/>
          <p:nvPr/>
        </p:nvSpPr>
        <p:spPr>
          <a:xfrm>
            <a:off x="8224059" y="2878991"/>
            <a:ext cx="3341666" cy="3293209"/>
          </a:xfrm>
          <a:prstGeom prst="rect">
            <a:avLst/>
          </a:prstGeom>
          <a:solidFill>
            <a:srgbClr val="DCD5C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Prepared for: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The Equity Group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orbel" panose="020B0503020204020204" pitchFamily="34" charset="0"/>
              </a:rPr>
              <a:t>a</a:t>
            </a:r>
            <a:r>
              <a:rPr kumimoji="0" lang="en-US" sz="16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nd</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orbel" panose="020B0503020204020204" pitchFamily="34" charset="0"/>
              </a:rPr>
              <a:t>The Colorado Springs Urban Renewal Authority</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Prepared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Summit Economics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Principle Author: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orbel" panose="020B0503020204020204" pitchFamily="34" charset="0"/>
              </a:rPr>
              <a:t>Tom Binnings</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2516E8E7-9408-4E7E-B732-963325480D35}"/>
              </a:ext>
            </a:extLst>
          </p:cNvPr>
          <p:cNvSpPr txBox="1"/>
          <p:nvPr/>
        </p:nvSpPr>
        <p:spPr>
          <a:xfrm>
            <a:off x="626275" y="533400"/>
            <a:ext cx="6929305" cy="2862322"/>
          </a:xfrm>
          <a:prstGeom prst="rect">
            <a:avLst/>
          </a:prstGeom>
          <a:solidFill>
            <a:srgbClr val="D4CDBC"/>
          </a:solidFill>
        </p:spPr>
        <p:txBody>
          <a:bodyPr wrap="square" rtlCol="0">
            <a:spAutoFit/>
          </a:bodyPr>
          <a:lstStyle/>
          <a:p>
            <a:pPr algn="ctr"/>
            <a:r>
              <a:rPr lang="en-US" sz="3600" b="1" dirty="0">
                <a:solidFill>
                  <a:srgbClr val="2D6D92"/>
                </a:solidFill>
              </a:rPr>
              <a:t>The Potential Impact of </a:t>
            </a:r>
          </a:p>
          <a:p>
            <a:pPr algn="ctr"/>
            <a:r>
              <a:rPr lang="en-US" sz="3600" b="1" dirty="0">
                <a:solidFill>
                  <a:srgbClr val="2D6D92"/>
                </a:solidFill>
              </a:rPr>
              <a:t>Raising the Sales Tax Increment</a:t>
            </a:r>
          </a:p>
          <a:p>
            <a:pPr algn="ctr"/>
            <a:r>
              <a:rPr lang="en-US" sz="3600" b="1" dirty="0">
                <a:solidFill>
                  <a:srgbClr val="2D6D92"/>
                </a:solidFill>
              </a:rPr>
              <a:t>from 1.5% to 2.0% in the </a:t>
            </a:r>
          </a:p>
          <a:p>
            <a:pPr algn="ctr"/>
            <a:r>
              <a:rPr lang="en-US" sz="3600" b="1" dirty="0">
                <a:solidFill>
                  <a:srgbClr val="2D6D92"/>
                </a:solidFill>
              </a:rPr>
              <a:t>S. Nevada Avenue/Tejon Street Urban Renewal Area</a:t>
            </a:r>
          </a:p>
        </p:txBody>
      </p:sp>
      <p:sp>
        <p:nvSpPr>
          <p:cNvPr id="2" name="TextBox 1">
            <a:extLst>
              <a:ext uri="{FF2B5EF4-FFF2-40B4-BE49-F238E27FC236}">
                <a16:creationId xmlns:a16="http://schemas.microsoft.com/office/drawing/2014/main" id="{3623F36C-D014-41B9-84E6-9F8885BC274D}"/>
              </a:ext>
            </a:extLst>
          </p:cNvPr>
          <p:cNvSpPr txBox="1"/>
          <p:nvPr/>
        </p:nvSpPr>
        <p:spPr>
          <a:xfrm>
            <a:off x="1400961" y="4102217"/>
            <a:ext cx="5550382" cy="1200329"/>
          </a:xfrm>
          <a:prstGeom prst="rect">
            <a:avLst/>
          </a:prstGeom>
          <a:solidFill>
            <a:srgbClr val="2D6D92"/>
          </a:solidFill>
        </p:spPr>
        <p:txBody>
          <a:bodyPr wrap="square" rtlCol="0">
            <a:spAutoFit/>
          </a:bodyPr>
          <a:lstStyle/>
          <a:p>
            <a:pPr algn="ctr"/>
            <a:r>
              <a:rPr lang="en-US" sz="3600" dirty="0">
                <a:solidFill>
                  <a:schemeClr val="bg1"/>
                </a:solidFill>
              </a:rPr>
              <a:t>Modeling Changes in Redevelopment Momentum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16D0-DBA7-40FD-BD02-43589A9D765B}"/>
              </a:ext>
            </a:extLst>
          </p:cNvPr>
          <p:cNvSpPr>
            <a:spLocks noGrp="1"/>
          </p:cNvSpPr>
          <p:nvPr>
            <p:ph type="title"/>
          </p:nvPr>
        </p:nvSpPr>
        <p:spPr>
          <a:xfrm>
            <a:off x="224286" y="201223"/>
            <a:ext cx="11706046" cy="801557"/>
          </a:xfrm>
          <a:solidFill>
            <a:srgbClr val="4F81BD"/>
          </a:solidFill>
        </p:spPr>
        <p:txBody>
          <a:bodyPr/>
          <a:lstStyle/>
          <a:p>
            <a:pPr algn="ctr"/>
            <a:r>
              <a:rPr lang="en-US" b="1" dirty="0">
                <a:solidFill>
                  <a:schemeClr val="bg1"/>
                </a:solidFill>
              </a:rPr>
              <a:t>Public Improvements to Date</a:t>
            </a:r>
          </a:p>
        </p:txBody>
      </p:sp>
      <p:sp>
        <p:nvSpPr>
          <p:cNvPr id="3" name="Footer Placeholder 2">
            <a:extLst>
              <a:ext uri="{FF2B5EF4-FFF2-40B4-BE49-F238E27FC236}">
                <a16:creationId xmlns:a16="http://schemas.microsoft.com/office/drawing/2014/main" id="{8A04F647-CD56-4AD8-9779-4C80F578853C}"/>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F52005C6-F573-49C9-9D6A-F5F23C4B4B45}"/>
              </a:ext>
            </a:extLst>
          </p:cNvPr>
          <p:cNvSpPr>
            <a:spLocks noGrp="1"/>
          </p:cNvSpPr>
          <p:nvPr>
            <p:ph type="sldNum" sz="quarter" idx="12"/>
          </p:nvPr>
        </p:nvSpPr>
        <p:spPr/>
        <p:txBody>
          <a:bodyPr/>
          <a:lstStyle/>
          <a:p>
            <a:fld id="{48212B4B-809B-44CD-9528-D33DBD0518C2}" type="slidenum">
              <a:rPr lang="en-US" smtClean="0"/>
              <a:t>10</a:t>
            </a:fld>
            <a:endParaRPr lang="en-US" dirty="0"/>
          </a:p>
        </p:txBody>
      </p:sp>
      <p:pic>
        <p:nvPicPr>
          <p:cNvPr id="7" name="Picture 6">
            <a:extLst>
              <a:ext uri="{FF2B5EF4-FFF2-40B4-BE49-F238E27FC236}">
                <a16:creationId xmlns:a16="http://schemas.microsoft.com/office/drawing/2014/main" id="{EC45EF89-14C0-455F-BA4E-F3D298AE75D5}"/>
              </a:ext>
            </a:extLst>
          </p:cNvPr>
          <p:cNvPicPr>
            <a:picLocks noChangeAspect="1"/>
          </p:cNvPicPr>
          <p:nvPr/>
        </p:nvPicPr>
        <p:blipFill>
          <a:blip r:embed="rId2"/>
          <a:stretch>
            <a:fillRect/>
          </a:stretch>
        </p:blipFill>
        <p:spPr>
          <a:xfrm>
            <a:off x="416767" y="989156"/>
            <a:ext cx="3706346" cy="5548354"/>
          </a:xfrm>
          <a:prstGeom prst="rect">
            <a:avLst/>
          </a:prstGeom>
        </p:spPr>
      </p:pic>
      <p:sp>
        <p:nvSpPr>
          <p:cNvPr id="9" name="TextBox 8">
            <a:extLst>
              <a:ext uri="{FF2B5EF4-FFF2-40B4-BE49-F238E27FC236}">
                <a16:creationId xmlns:a16="http://schemas.microsoft.com/office/drawing/2014/main" id="{26DCAB83-A0B9-4685-B206-861C6A22CCEF}"/>
              </a:ext>
            </a:extLst>
          </p:cNvPr>
          <p:cNvSpPr txBox="1"/>
          <p:nvPr/>
        </p:nvSpPr>
        <p:spPr>
          <a:xfrm>
            <a:off x="4692321" y="1175211"/>
            <a:ext cx="6959392" cy="2246769"/>
          </a:xfrm>
          <a:prstGeom prst="rect">
            <a:avLst/>
          </a:prstGeom>
          <a:noFill/>
        </p:spPr>
        <p:txBody>
          <a:bodyPr wrap="square" rtlCol="0">
            <a:spAutoFit/>
          </a:bodyPr>
          <a:lstStyle/>
          <a:p>
            <a:r>
              <a:rPr lang="en-US" sz="2000" dirty="0"/>
              <a:t>Streetscape standards were developed for much of S. Nevada located in the Nevada/Tejon URA.  These improvements were made in 2017 and are intended to enhance the area’s aesthetics and functionality adjacent to portions of all four development silos.  There is no coordinated approach to maintenance with only SNA and a few property owners cooperating in a BID to maintain and complete some finishes on the improvements</a:t>
            </a:r>
          </a:p>
        </p:txBody>
      </p:sp>
      <p:sp>
        <p:nvSpPr>
          <p:cNvPr id="8" name="TextBox 7">
            <a:extLst>
              <a:ext uri="{FF2B5EF4-FFF2-40B4-BE49-F238E27FC236}">
                <a16:creationId xmlns:a16="http://schemas.microsoft.com/office/drawing/2014/main" id="{93924CD5-19EA-4445-BAD3-EA767EE9CCBF}"/>
              </a:ext>
            </a:extLst>
          </p:cNvPr>
          <p:cNvSpPr txBox="1"/>
          <p:nvPr/>
        </p:nvSpPr>
        <p:spPr>
          <a:xfrm>
            <a:off x="4692321" y="3486678"/>
            <a:ext cx="6753135" cy="3170099"/>
          </a:xfrm>
          <a:prstGeom prst="rect">
            <a:avLst/>
          </a:prstGeom>
          <a:noFill/>
        </p:spPr>
        <p:txBody>
          <a:bodyPr wrap="square">
            <a:spAutoFit/>
          </a:bodyPr>
          <a:lstStyle/>
          <a:p>
            <a:r>
              <a:rPr lang="en-US" sz="2000" dirty="0"/>
              <a:t>Transportation Improvements:  The City of Colorado Springs initiated several transportation improvements projects in the South Nevada Urban Renewal and Ivywild areas beginning in June 2019.  This project rebuilt the center median on Nevada Avenue between Navajo Street and Ramona Avenue to create left-turn lanes to Navajo Street and the shopping center on the west side of Nevada Avenue.  When complete, this segment of Nevada Avenue will include a traffic signal mid-block between Navajo Street and Ramona Avenue.  </a:t>
            </a:r>
          </a:p>
          <a:p>
            <a:endParaRPr lang="en-US" sz="2000" dirty="0"/>
          </a:p>
        </p:txBody>
      </p:sp>
      <p:sp>
        <p:nvSpPr>
          <p:cNvPr id="5" name="Date Placeholder 4">
            <a:extLst>
              <a:ext uri="{FF2B5EF4-FFF2-40B4-BE49-F238E27FC236}">
                <a16:creationId xmlns:a16="http://schemas.microsoft.com/office/drawing/2014/main" id="{A1558A47-80D4-47A1-8F30-1899C847E0C9}"/>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220104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E9A3-F443-430C-ABF3-752221B1D1F5}"/>
              </a:ext>
            </a:extLst>
          </p:cNvPr>
          <p:cNvSpPr>
            <a:spLocks noGrp="1"/>
          </p:cNvSpPr>
          <p:nvPr>
            <p:ph type="title"/>
          </p:nvPr>
        </p:nvSpPr>
        <p:spPr>
          <a:xfrm>
            <a:off x="838200" y="365126"/>
            <a:ext cx="10515600" cy="985030"/>
          </a:xfrm>
          <a:solidFill>
            <a:srgbClr val="D4CDBC"/>
          </a:solidFill>
        </p:spPr>
        <p:txBody>
          <a:bodyPr>
            <a:normAutofit fontScale="90000"/>
          </a:bodyPr>
          <a:lstStyle/>
          <a:p>
            <a:pPr algn="ctr"/>
            <a:r>
              <a:rPr lang="en-US" b="1" dirty="0"/>
              <a:t>Completed  Public Improvements by Developers</a:t>
            </a:r>
          </a:p>
        </p:txBody>
      </p:sp>
      <p:sp>
        <p:nvSpPr>
          <p:cNvPr id="5" name="Content Placeholder 4">
            <a:extLst>
              <a:ext uri="{FF2B5EF4-FFF2-40B4-BE49-F238E27FC236}">
                <a16:creationId xmlns:a16="http://schemas.microsoft.com/office/drawing/2014/main" id="{5E310F83-1544-445E-AFDA-EFC964765918}"/>
              </a:ext>
            </a:extLst>
          </p:cNvPr>
          <p:cNvSpPr>
            <a:spLocks noGrp="1"/>
          </p:cNvSpPr>
          <p:nvPr>
            <p:ph idx="1"/>
          </p:nvPr>
        </p:nvSpPr>
        <p:spPr>
          <a:xfrm>
            <a:off x="838200" y="1529542"/>
            <a:ext cx="10515600" cy="4647421"/>
          </a:xfrm>
        </p:spPr>
        <p:txBody>
          <a:bodyPr>
            <a:normAutofit fontScale="92500" lnSpcReduction="10000"/>
          </a:bodyPr>
          <a:lstStyle/>
          <a:p>
            <a:r>
              <a:rPr lang="en-US" b="1" dirty="0"/>
              <a:t>Completion of Cheyenne Creek reclamation and pocket greenway along creek.  </a:t>
            </a:r>
            <a:r>
              <a:rPr lang="en-US" dirty="0"/>
              <a:t>(SNA/Equity Group)</a:t>
            </a:r>
          </a:p>
          <a:p>
            <a:r>
              <a:rPr lang="en-US" b="1" dirty="0"/>
              <a:t>E. Cheyenne Rd between South Nevada and Cascade Avenue widening</a:t>
            </a:r>
            <a:r>
              <a:rPr lang="en-US" dirty="0"/>
              <a:t> (SNA/Equity Group)</a:t>
            </a:r>
          </a:p>
          <a:p>
            <a:r>
              <a:rPr lang="en-US" b="1" dirty="0"/>
              <a:t>New traffic signal at Roanoke and Cheyenne Rd. </a:t>
            </a:r>
            <a:r>
              <a:rPr lang="en-US" dirty="0"/>
              <a:t>(SNA/Equity Group)</a:t>
            </a:r>
          </a:p>
          <a:p>
            <a:pPr>
              <a:spcAft>
                <a:spcPts val="0"/>
              </a:spcAft>
            </a:pPr>
            <a:r>
              <a:rPr lang="en-US" b="1" dirty="0"/>
              <a:t>Electrical transmission undergrounding on westside of S. Nevada </a:t>
            </a:r>
            <a:r>
              <a:rPr lang="en-US" dirty="0"/>
              <a:t>(SNA/Equity Group)</a:t>
            </a:r>
          </a:p>
          <a:p>
            <a:pPr>
              <a:spcAft>
                <a:spcPts val="0"/>
              </a:spcAft>
            </a:pPr>
            <a:r>
              <a:rPr lang="en-US" b="1" dirty="0"/>
              <a:t>Cheyenne Road streetscape and traffic signal Upgrades at Cascade Avenue &amp; Cheyenne Road </a:t>
            </a:r>
            <a:r>
              <a:rPr lang="en-US" dirty="0"/>
              <a:t>(SNA/Equity Group) </a:t>
            </a:r>
          </a:p>
          <a:p>
            <a:r>
              <a:rPr lang="en-US" b="1" dirty="0"/>
              <a:t>Creek reclamation and pocket greenway along Cheyenne Creek</a:t>
            </a:r>
            <a:r>
              <a:rPr lang="en-US" dirty="0"/>
              <a:t> (Ivy)</a:t>
            </a:r>
          </a:p>
          <a:p>
            <a:r>
              <a:rPr lang="en-US" b="1" dirty="0"/>
              <a:t>Stormwater infrastructure improvements</a:t>
            </a:r>
            <a:r>
              <a:rPr lang="en-US" dirty="0"/>
              <a:t> (All)</a:t>
            </a:r>
          </a:p>
        </p:txBody>
      </p:sp>
      <p:sp>
        <p:nvSpPr>
          <p:cNvPr id="3" name="Footer Placeholder 2">
            <a:extLst>
              <a:ext uri="{FF2B5EF4-FFF2-40B4-BE49-F238E27FC236}">
                <a16:creationId xmlns:a16="http://schemas.microsoft.com/office/drawing/2014/main" id="{2B0B3CC0-48D6-4946-A9A4-EBC60DC91CBD}"/>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07007512-BB2E-42CC-A32D-D03A95D16D7A}"/>
              </a:ext>
            </a:extLst>
          </p:cNvPr>
          <p:cNvSpPr>
            <a:spLocks noGrp="1"/>
          </p:cNvSpPr>
          <p:nvPr>
            <p:ph type="sldNum" sz="quarter" idx="12"/>
          </p:nvPr>
        </p:nvSpPr>
        <p:spPr/>
        <p:txBody>
          <a:bodyPr/>
          <a:lstStyle/>
          <a:p>
            <a:fld id="{48212B4B-809B-44CD-9528-D33DBD0518C2}" type="slidenum">
              <a:rPr lang="en-US" smtClean="0"/>
              <a:t>11</a:t>
            </a:fld>
            <a:endParaRPr lang="en-US" dirty="0"/>
          </a:p>
        </p:txBody>
      </p:sp>
      <p:sp>
        <p:nvSpPr>
          <p:cNvPr id="6" name="Date Placeholder 5">
            <a:extLst>
              <a:ext uri="{FF2B5EF4-FFF2-40B4-BE49-F238E27FC236}">
                <a16:creationId xmlns:a16="http://schemas.microsoft.com/office/drawing/2014/main" id="{9E6B160C-AB29-4D14-B279-34938826D483}"/>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106924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9EE5-2E87-49DD-80E2-0306D38898C7}"/>
              </a:ext>
            </a:extLst>
          </p:cNvPr>
          <p:cNvSpPr>
            <a:spLocks noGrp="1"/>
          </p:cNvSpPr>
          <p:nvPr>
            <p:ph type="title"/>
          </p:nvPr>
        </p:nvSpPr>
        <p:spPr/>
        <p:txBody>
          <a:bodyPr>
            <a:normAutofit/>
          </a:bodyPr>
          <a:lstStyle/>
          <a:p>
            <a:r>
              <a:rPr lang="en-US" sz="3600" b="1" dirty="0">
                <a:effectLst/>
                <a:latin typeface="Calibri" panose="020F0502020204030204" pitchFamily="34" charset="0"/>
                <a:ea typeface="Times New Roman" panose="02020603050405020304" pitchFamily="18" charset="0"/>
              </a:rPr>
              <a:t>Planned Public Improvements – </a:t>
            </a:r>
            <a:r>
              <a:rPr lang="en-US" sz="3600" b="1" dirty="0" err="1">
                <a:effectLst/>
                <a:latin typeface="Calibri" panose="020F0502020204030204" pitchFamily="34" charset="0"/>
                <a:ea typeface="Times New Roman" panose="02020603050405020304" pitchFamily="18" charset="0"/>
              </a:rPr>
              <a:t>Creekwalk</a:t>
            </a:r>
            <a:r>
              <a:rPr lang="en-US" sz="3600" b="1" dirty="0">
                <a:effectLst/>
                <a:latin typeface="Calibri" panose="020F0502020204030204" pitchFamily="34" charset="0"/>
                <a:ea typeface="Times New Roman" panose="02020603050405020304" pitchFamily="18" charset="0"/>
              </a:rPr>
              <a:t> North</a:t>
            </a:r>
            <a:endParaRPr lang="en-US" sz="3600" dirty="0"/>
          </a:p>
        </p:txBody>
      </p:sp>
      <p:sp>
        <p:nvSpPr>
          <p:cNvPr id="3" name="Content Placeholder 2">
            <a:extLst>
              <a:ext uri="{FF2B5EF4-FFF2-40B4-BE49-F238E27FC236}">
                <a16:creationId xmlns:a16="http://schemas.microsoft.com/office/drawing/2014/main" id="{CAE79B53-8834-4E58-A56D-2CE35BCEBD9A}"/>
              </a:ext>
            </a:extLst>
          </p:cNvPr>
          <p:cNvSpPr>
            <a:spLocks noGrp="1"/>
          </p:cNvSpPr>
          <p:nvPr>
            <p:ph idx="1"/>
          </p:nvPr>
        </p:nvSpPr>
        <p:spPr>
          <a:xfrm>
            <a:off x="838200" y="1645920"/>
            <a:ext cx="10515600" cy="4531043"/>
          </a:xfrm>
          <a:solidFill>
            <a:srgbClr val="D4CDBC"/>
          </a:solidFill>
        </p:spPr>
        <p:txBody>
          <a:bodyPr/>
          <a:lstStyle/>
          <a:p>
            <a:pPr marL="1600200" indent="-457200">
              <a:spcBef>
                <a:spcPts val="0"/>
              </a:spcBef>
            </a:pPr>
            <a:r>
              <a:rPr lang="en-US" sz="3200" dirty="0">
                <a:effectLst/>
                <a:latin typeface="Calibri" panose="020F0502020204030204" pitchFamily="34" charset="0"/>
                <a:ea typeface="Times New Roman" panose="02020603050405020304" pitchFamily="18" charset="0"/>
              </a:rPr>
              <a:t>Stormwater upgrades within new development</a:t>
            </a:r>
          </a:p>
          <a:p>
            <a:pPr marL="1143000" indent="0">
              <a:spcBef>
                <a:spcPts val="0"/>
              </a:spcBef>
              <a:buNone/>
            </a:pPr>
            <a:endParaRPr lang="en-US" sz="3200" dirty="0">
              <a:effectLst/>
              <a:latin typeface="Calibri" panose="020F0502020204030204" pitchFamily="34" charset="0"/>
              <a:ea typeface="Times New Roman" panose="02020603050405020304" pitchFamily="18" charset="0"/>
            </a:endParaRPr>
          </a:p>
          <a:p>
            <a:pPr marL="1600200" indent="-457200">
              <a:spcBef>
                <a:spcPts val="0"/>
              </a:spcBef>
            </a:pPr>
            <a:r>
              <a:rPr lang="en-US" sz="3200" dirty="0">
                <a:effectLst/>
                <a:latin typeface="Calibri" panose="020F0502020204030204" pitchFamily="34" charset="0"/>
                <a:ea typeface="Times New Roman" panose="02020603050405020304" pitchFamily="18" charset="0"/>
              </a:rPr>
              <a:t>Extension of Cheyenne Creek </a:t>
            </a:r>
            <a:r>
              <a:rPr lang="en-US" sz="3200" dirty="0">
                <a:latin typeface="Calibri" panose="020F0502020204030204" pitchFamily="34" charset="0"/>
                <a:ea typeface="Times New Roman" panose="02020603050405020304" pitchFamily="18" charset="0"/>
              </a:rPr>
              <a:t>r</a:t>
            </a:r>
            <a:r>
              <a:rPr lang="en-US" sz="3200" dirty="0">
                <a:effectLst/>
                <a:latin typeface="Calibri" panose="020F0502020204030204" pitchFamily="34" charset="0"/>
                <a:ea typeface="Times New Roman" panose="02020603050405020304" pitchFamily="18" charset="0"/>
              </a:rPr>
              <a:t>eclamation &amp; </a:t>
            </a:r>
            <a:r>
              <a:rPr lang="en-US" sz="3200" dirty="0">
                <a:latin typeface="Calibri" panose="020F0502020204030204" pitchFamily="34" charset="0"/>
                <a:ea typeface="Times New Roman" panose="02020603050405020304" pitchFamily="18" charset="0"/>
              </a:rPr>
              <a:t>g</a:t>
            </a:r>
            <a:r>
              <a:rPr lang="en-US" sz="3200" dirty="0">
                <a:effectLst/>
                <a:latin typeface="Calibri" panose="020F0502020204030204" pitchFamily="34" charset="0"/>
                <a:ea typeface="Times New Roman" panose="02020603050405020304" pitchFamily="18" charset="0"/>
              </a:rPr>
              <a:t>reenspace</a:t>
            </a:r>
          </a:p>
          <a:p>
            <a:pPr marL="1143000" indent="0">
              <a:spcBef>
                <a:spcPts val="0"/>
              </a:spcBef>
              <a:buNone/>
            </a:pPr>
            <a:endParaRPr lang="en-US" sz="3200" dirty="0">
              <a:effectLst/>
              <a:latin typeface="Calibri" panose="020F0502020204030204" pitchFamily="34" charset="0"/>
              <a:ea typeface="Times New Roman" panose="02020603050405020304" pitchFamily="18" charset="0"/>
            </a:endParaRPr>
          </a:p>
          <a:p>
            <a:pPr marL="1600200" indent="-457200">
              <a:spcBef>
                <a:spcPts val="0"/>
              </a:spcBef>
            </a:pPr>
            <a:r>
              <a:rPr lang="en-US" sz="3200" dirty="0">
                <a:effectLst/>
                <a:latin typeface="Calibri" panose="020F0502020204030204" pitchFamily="34" charset="0"/>
                <a:ea typeface="Times New Roman" panose="02020603050405020304" pitchFamily="18" charset="0"/>
              </a:rPr>
              <a:t>Streetscape along South Nevada Avenue </a:t>
            </a:r>
          </a:p>
          <a:p>
            <a:pPr marL="1143000" indent="0">
              <a:spcBef>
                <a:spcPts val="0"/>
              </a:spcBef>
              <a:buNone/>
            </a:pPr>
            <a:endParaRPr lang="en-US" sz="3200" dirty="0">
              <a:effectLst/>
              <a:latin typeface="Calibri" panose="020F0502020204030204" pitchFamily="34" charset="0"/>
              <a:ea typeface="Times New Roman" panose="02020603050405020304" pitchFamily="18" charset="0"/>
            </a:endParaRPr>
          </a:p>
          <a:p>
            <a:pPr marL="1600200" indent="-457200">
              <a:spcBef>
                <a:spcPts val="0"/>
              </a:spcBef>
            </a:pPr>
            <a:r>
              <a:rPr lang="en-US" sz="3200" dirty="0">
                <a:effectLst/>
                <a:latin typeface="Calibri" panose="020F0502020204030204" pitchFamily="34" charset="0"/>
                <a:ea typeface="Times New Roman" panose="02020603050405020304" pitchFamily="18" charset="0"/>
              </a:rPr>
              <a:t>Traffic Signal Upgrades – Ramona Avenue &amp; St. Elmo Avenue @ Nevada Avenue</a:t>
            </a:r>
            <a:endParaRPr lang="en-US" sz="3200" dirty="0">
              <a:effectLst/>
              <a:latin typeface="Calibri" panose="020F0502020204030204" pitchFamily="34"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E7237B5D-BC8F-4E41-AEDF-864FBD098496}"/>
              </a:ext>
            </a:extLst>
          </p:cNvPr>
          <p:cNvSpPr>
            <a:spLocks noGrp="1"/>
          </p:cNvSpPr>
          <p:nvPr>
            <p:ph type="ftr" sz="quarter" idx="11"/>
          </p:nvPr>
        </p:nvSpPr>
        <p:spPr/>
        <p:txBody>
          <a:bodyPr/>
          <a:lstStyle/>
          <a:p>
            <a:r>
              <a:rPr lang="en-US"/>
              <a:t>Summit Economics, LLC</a:t>
            </a:r>
            <a:endParaRPr lang="en-US" dirty="0"/>
          </a:p>
        </p:txBody>
      </p:sp>
      <p:sp>
        <p:nvSpPr>
          <p:cNvPr id="5" name="Slide Number Placeholder 4">
            <a:extLst>
              <a:ext uri="{FF2B5EF4-FFF2-40B4-BE49-F238E27FC236}">
                <a16:creationId xmlns:a16="http://schemas.microsoft.com/office/drawing/2014/main" id="{16A1CF58-EA8A-417B-80F3-4E6BB0C841AD}"/>
              </a:ext>
            </a:extLst>
          </p:cNvPr>
          <p:cNvSpPr>
            <a:spLocks noGrp="1"/>
          </p:cNvSpPr>
          <p:nvPr>
            <p:ph type="sldNum" sz="quarter" idx="12"/>
          </p:nvPr>
        </p:nvSpPr>
        <p:spPr/>
        <p:txBody>
          <a:bodyPr/>
          <a:lstStyle/>
          <a:p>
            <a:fld id="{48212B4B-809B-44CD-9528-D33DBD0518C2}" type="slidenum">
              <a:rPr lang="en-US" smtClean="0"/>
              <a:t>12</a:t>
            </a:fld>
            <a:endParaRPr lang="en-US" dirty="0"/>
          </a:p>
        </p:txBody>
      </p:sp>
      <p:sp>
        <p:nvSpPr>
          <p:cNvPr id="6" name="Date Placeholder 5">
            <a:extLst>
              <a:ext uri="{FF2B5EF4-FFF2-40B4-BE49-F238E27FC236}">
                <a16:creationId xmlns:a16="http://schemas.microsoft.com/office/drawing/2014/main" id="{B5FD321A-69F1-4E40-BB22-942774E92113}"/>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57609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45D6-E8A1-4559-922A-A158620ADEEB}"/>
              </a:ext>
            </a:extLst>
          </p:cNvPr>
          <p:cNvSpPr>
            <a:spLocks noGrp="1"/>
          </p:cNvSpPr>
          <p:nvPr>
            <p:ph type="title"/>
          </p:nvPr>
        </p:nvSpPr>
        <p:spPr>
          <a:xfrm>
            <a:off x="838200" y="365125"/>
            <a:ext cx="10515600" cy="817723"/>
          </a:xfrm>
          <a:solidFill>
            <a:schemeClr val="accent1">
              <a:lumMod val="20000"/>
              <a:lumOff val="80000"/>
            </a:schemeClr>
          </a:solidFill>
        </p:spPr>
        <p:txBody>
          <a:bodyPr/>
          <a:lstStyle/>
          <a:p>
            <a:r>
              <a:rPr lang="en-US" b="1" dirty="0"/>
              <a:t>Conclusions that drive modeling</a:t>
            </a:r>
          </a:p>
        </p:txBody>
      </p:sp>
      <p:sp>
        <p:nvSpPr>
          <p:cNvPr id="3" name="Content Placeholder 2">
            <a:extLst>
              <a:ext uri="{FF2B5EF4-FFF2-40B4-BE49-F238E27FC236}">
                <a16:creationId xmlns:a16="http://schemas.microsoft.com/office/drawing/2014/main" id="{58DACE1F-4AB2-428F-896F-254441232883}"/>
              </a:ext>
            </a:extLst>
          </p:cNvPr>
          <p:cNvSpPr>
            <a:spLocks noGrp="1"/>
          </p:cNvSpPr>
          <p:nvPr>
            <p:ph idx="1"/>
          </p:nvPr>
        </p:nvSpPr>
        <p:spPr>
          <a:xfrm>
            <a:off x="838200" y="1459685"/>
            <a:ext cx="10515600" cy="3993160"/>
          </a:xfrm>
        </p:spPr>
        <p:txBody>
          <a:bodyPr>
            <a:normAutofit/>
          </a:bodyPr>
          <a:lstStyle/>
          <a:p>
            <a:r>
              <a:rPr lang="en-US" dirty="0"/>
              <a:t>SNURA is probably the most challenging URA in the history of Colorado Springs due to the pre-existing levels and longevity of blight in the area.</a:t>
            </a:r>
          </a:p>
          <a:p>
            <a:r>
              <a:rPr lang="en-US" dirty="0"/>
              <a:t>Urban renewal tends to works better when there a single entity driving redevelopment efforts.  Globally it’s often the public sector or a master developer with extensive public sector support.  </a:t>
            </a:r>
          </a:p>
          <a:p>
            <a:r>
              <a:rPr lang="en-US" dirty="0"/>
              <a:t>In the SNURA, the effort is fragmented except to the extent that SNA/The Equity Group has the greatest financial incentive and therefore commitment which has been demonstrated to date.</a:t>
            </a:r>
          </a:p>
          <a:p>
            <a:pPr marL="0" indent="0">
              <a:buNone/>
            </a:pPr>
            <a:endParaRPr lang="en-US" dirty="0"/>
          </a:p>
        </p:txBody>
      </p:sp>
      <p:sp>
        <p:nvSpPr>
          <p:cNvPr id="4" name="Footer Placeholder 3">
            <a:extLst>
              <a:ext uri="{FF2B5EF4-FFF2-40B4-BE49-F238E27FC236}">
                <a16:creationId xmlns:a16="http://schemas.microsoft.com/office/drawing/2014/main" id="{B8C11C41-7BFF-4550-AB36-34A7DBA17F9D}"/>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D0D824EF-09DB-4125-BC38-5659372EE3AE}"/>
              </a:ext>
            </a:extLst>
          </p:cNvPr>
          <p:cNvSpPr>
            <a:spLocks noGrp="1"/>
          </p:cNvSpPr>
          <p:nvPr>
            <p:ph type="sldNum" sz="quarter" idx="12"/>
          </p:nvPr>
        </p:nvSpPr>
        <p:spPr/>
        <p:txBody>
          <a:bodyPr/>
          <a:lstStyle/>
          <a:p>
            <a:fld id="{48212B4B-809B-44CD-9528-D33DBD0518C2}" type="slidenum">
              <a:rPr lang="en-US" smtClean="0"/>
              <a:t>13</a:t>
            </a:fld>
            <a:endParaRPr lang="en-US" dirty="0"/>
          </a:p>
        </p:txBody>
      </p:sp>
      <p:sp>
        <p:nvSpPr>
          <p:cNvPr id="6" name="Date Placeholder 5">
            <a:extLst>
              <a:ext uri="{FF2B5EF4-FFF2-40B4-BE49-F238E27FC236}">
                <a16:creationId xmlns:a16="http://schemas.microsoft.com/office/drawing/2014/main" id="{C0FFEE53-45CE-41C5-9CC5-EC4365B0EE55}"/>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16667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753B-5229-4A68-86EF-BD2278E68107}"/>
              </a:ext>
            </a:extLst>
          </p:cNvPr>
          <p:cNvSpPr>
            <a:spLocks noGrp="1"/>
          </p:cNvSpPr>
          <p:nvPr>
            <p:ph type="title"/>
          </p:nvPr>
        </p:nvSpPr>
        <p:spPr>
          <a:xfrm>
            <a:off x="838200" y="365126"/>
            <a:ext cx="10515600" cy="859668"/>
          </a:xfrm>
          <a:solidFill>
            <a:srgbClr val="2D6D92"/>
          </a:solidFill>
        </p:spPr>
        <p:txBody>
          <a:bodyPr/>
          <a:lstStyle/>
          <a:p>
            <a:r>
              <a:rPr lang="en-US" b="1" dirty="0">
                <a:solidFill>
                  <a:schemeClr val="bg1"/>
                </a:solidFill>
              </a:rPr>
              <a:t>The fundamental threat &amp; opportunity</a:t>
            </a:r>
          </a:p>
        </p:txBody>
      </p:sp>
      <p:sp>
        <p:nvSpPr>
          <p:cNvPr id="3" name="Content Placeholder 2">
            <a:extLst>
              <a:ext uri="{FF2B5EF4-FFF2-40B4-BE49-F238E27FC236}">
                <a16:creationId xmlns:a16="http://schemas.microsoft.com/office/drawing/2014/main" id="{91E419E7-2411-48BB-AC9A-5CFE66B2A6EF}"/>
              </a:ext>
            </a:extLst>
          </p:cNvPr>
          <p:cNvSpPr>
            <a:spLocks noGrp="1"/>
          </p:cNvSpPr>
          <p:nvPr>
            <p:ph idx="1"/>
          </p:nvPr>
        </p:nvSpPr>
        <p:spPr>
          <a:xfrm>
            <a:off x="838200" y="1504573"/>
            <a:ext cx="10515600" cy="4571998"/>
          </a:xfrm>
        </p:spPr>
        <p:txBody>
          <a:bodyPr>
            <a:normAutofit fontScale="92500"/>
          </a:bodyPr>
          <a:lstStyle/>
          <a:p>
            <a:pPr marL="0" indent="0">
              <a:buNone/>
            </a:pPr>
            <a:r>
              <a:rPr lang="en-US" sz="4400" dirty="0"/>
              <a:t>Maintain the momentum.</a:t>
            </a:r>
          </a:p>
          <a:p>
            <a:pPr marL="0" indent="0">
              <a:buNone/>
            </a:pPr>
            <a:r>
              <a:rPr lang="en-US" dirty="0"/>
              <a:t>The SNURA has successfully stimulated momentum.  Without market momentum redevelopment efforts slow and can stop.  Given successful urban renewal is a story that typically unfolds over decades, sustaining momentum when it occurs is critical.  </a:t>
            </a:r>
          </a:p>
          <a:p>
            <a:pPr marL="0" indent="0">
              <a:buNone/>
            </a:pPr>
            <a:r>
              <a:rPr lang="en-US" sz="4400" dirty="0"/>
              <a:t>The impact model offers two scenarios:</a:t>
            </a:r>
          </a:p>
          <a:p>
            <a:pPr marL="0" indent="0">
              <a:buNone/>
            </a:pPr>
            <a:r>
              <a:rPr lang="en-US" dirty="0"/>
              <a:t>The </a:t>
            </a:r>
            <a:r>
              <a:rPr lang="en-US" u="sng" dirty="0"/>
              <a:t>current scenario </a:t>
            </a:r>
            <a:r>
              <a:rPr lang="en-US" dirty="0"/>
              <a:t>which is assumed to finish out projects currently underway and then halt, and a </a:t>
            </a:r>
            <a:r>
              <a:rPr lang="en-US" u="sng" dirty="0"/>
              <a:t>prospective scenario</a:t>
            </a:r>
            <a:r>
              <a:rPr lang="en-US" dirty="0"/>
              <a:t> assuming the momentum substantially continues into the future as developer incentives are enhanced by a greater promise of recouping public investment.</a:t>
            </a:r>
            <a:endParaRPr lang="en-US" sz="4400" u="sng" dirty="0"/>
          </a:p>
        </p:txBody>
      </p:sp>
      <p:sp>
        <p:nvSpPr>
          <p:cNvPr id="4" name="Footer Placeholder 3">
            <a:extLst>
              <a:ext uri="{FF2B5EF4-FFF2-40B4-BE49-F238E27FC236}">
                <a16:creationId xmlns:a16="http://schemas.microsoft.com/office/drawing/2014/main" id="{FA7B3CE6-9648-4A26-B767-AF7AA8563CD3}"/>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E668BF11-BE3C-4FA8-9E3E-631C326D3CC5}"/>
              </a:ext>
            </a:extLst>
          </p:cNvPr>
          <p:cNvSpPr>
            <a:spLocks noGrp="1"/>
          </p:cNvSpPr>
          <p:nvPr>
            <p:ph type="sldNum" sz="quarter" idx="12"/>
          </p:nvPr>
        </p:nvSpPr>
        <p:spPr/>
        <p:txBody>
          <a:bodyPr/>
          <a:lstStyle/>
          <a:p>
            <a:fld id="{48212B4B-809B-44CD-9528-D33DBD0518C2}" type="slidenum">
              <a:rPr lang="en-US" smtClean="0"/>
              <a:t>14</a:t>
            </a:fld>
            <a:endParaRPr lang="en-US" dirty="0"/>
          </a:p>
        </p:txBody>
      </p:sp>
      <p:sp>
        <p:nvSpPr>
          <p:cNvPr id="6" name="Date Placeholder 5">
            <a:extLst>
              <a:ext uri="{FF2B5EF4-FFF2-40B4-BE49-F238E27FC236}">
                <a16:creationId xmlns:a16="http://schemas.microsoft.com/office/drawing/2014/main" id="{FC3EA81F-2DC4-42C2-9B79-8B397399289D}"/>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24776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E9-A63D-4DD0-9736-81B129955D0F}"/>
              </a:ext>
            </a:extLst>
          </p:cNvPr>
          <p:cNvSpPr>
            <a:spLocks noGrp="1"/>
          </p:cNvSpPr>
          <p:nvPr>
            <p:ph type="title"/>
          </p:nvPr>
        </p:nvSpPr>
        <p:spPr>
          <a:xfrm>
            <a:off x="838200" y="365125"/>
            <a:ext cx="10423321" cy="733833"/>
          </a:xfrm>
          <a:solidFill>
            <a:srgbClr val="DCD5C2"/>
          </a:solidFill>
        </p:spPr>
        <p:txBody>
          <a:bodyPr>
            <a:normAutofit fontScale="90000"/>
          </a:bodyPr>
          <a:lstStyle/>
          <a:p>
            <a:r>
              <a:rPr lang="en-US" dirty="0"/>
              <a:t>Fiscal impacts considered – Sales &amp; Use Tax Only</a:t>
            </a:r>
          </a:p>
        </p:txBody>
      </p:sp>
      <p:sp>
        <p:nvSpPr>
          <p:cNvPr id="3" name="Content Placeholder 2">
            <a:extLst>
              <a:ext uri="{FF2B5EF4-FFF2-40B4-BE49-F238E27FC236}">
                <a16:creationId xmlns:a16="http://schemas.microsoft.com/office/drawing/2014/main" id="{FE555B50-05E2-4AEB-84E0-17405DFA748C}"/>
              </a:ext>
            </a:extLst>
          </p:cNvPr>
          <p:cNvSpPr>
            <a:spLocks noGrp="1"/>
          </p:cNvSpPr>
          <p:nvPr>
            <p:ph idx="1"/>
          </p:nvPr>
        </p:nvSpPr>
        <p:spPr>
          <a:xfrm>
            <a:off x="745921" y="1355842"/>
            <a:ext cx="10515600" cy="4351338"/>
          </a:xfrm>
        </p:spPr>
        <p:txBody>
          <a:bodyPr/>
          <a:lstStyle/>
          <a:p>
            <a:r>
              <a:rPr lang="en-US" dirty="0"/>
              <a:t>Incremental sales tax from retail sales paid to stores in the URA from the 0.5% proposed increase and continuation of additional commercial development. </a:t>
            </a:r>
          </a:p>
          <a:p>
            <a:r>
              <a:rPr lang="en-US" dirty="0"/>
              <a:t>Incremental sales tax paid by new residents in the URA on purchases they make outside the URA.</a:t>
            </a:r>
          </a:p>
          <a:p>
            <a:r>
              <a:rPr lang="en-US" dirty="0"/>
              <a:t>Use tax paid by private developers on materials used in residential and commercial construction.</a:t>
            </a:r>
          </a:p>
          <a:p>
            <a:r>
              <a:rPr lang="en-US" dirty="0"/>
              <a:t>Spillovers resulting from very modest increases in residential property values outside the URA, but within ½ mile of the URA boundaries.  </a:t>
            </a:r>
          </a:p>
          <a:p>
            <a:endParaRPr lang="en-US" dirty="0"/>
          </a:p>
        </p:txBody>
      </p:sp>
      <p:sp>
        <p:nvSpPr>
          <p:cNvPr id="4" name="Footer Placeholder 3">
            <a:extLst>
              <a:ext uri="{FF2B5EF4-FFF2-40B4-BE49-F238E27FC236}">
                <a16:creationId xmlns:a16="http://schemas.microsoft.com/office/drawing/2014/main" id="{10BE0DBB-6A14-4221-B546-08AED18EB26E}"/>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D00F088B-91FF-45F2-BD81-0E669D61BEDB}"/>
              </a:ext>
            </a:extLst>
          </p:cNvPr>
          <p:cNvSpPr>
            <a:spLocks noGrp="1"/>
          </p:cNvSpPr>
          <p:nvPr>
            <p:ph type="sldNum" sz="quarter" idx="12"/>
          </p:nvPr>
        </p:nvSpPr>
        <p:spPr/>
        <p:txBody>
          <a:bodyPr/>
          <a:lstStyle/>
          <a:p>
            <a:fld id="{48212B4B-809B-44CD-9528-D33DBD0518C2}" type="slidenum">
              <a:rPr lang="en-US" smtClean="0"/>
              <a:t>15</a:t>
            </a:fld>
            <a:endParaRPr lang="en-US" dirty="0"/>
          </a:p>
        </p:txBody>
      </p:sp>
      <p:sp>
        <p:nvSpPr>
          <p:cNvPr id="6" name="Date Placeholder 5">
            <a:extLst>
              <a:ext uri="{FF2B5EF4-FFF2-40B4-BE49-F238E27FC236}">
                <a16:creationId xmlns:a16="http://schemas.microsoft.com/office/drawing/2014/main" id="{C0A9C7BF-9AE2-4DBC-95B4-FCDB1EC328F7}"/>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73945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63D4-C2F7-4908-A687-6DD148CF94E7}"/>
              </a:ext>
            </a:extLst>
          </p:cNvPr>
          <p:cNvSpPr>
            <a:spLocks noGrp="1"/>
          </p:cNvSpPr>
          <p:nvPr>
            <p:ph type="title"/>
          </p:nvPr>
        </p:nvSpPr>
        <p:spPr>
          <a:xfrm>
            <a:off x="838200" y="365125"/>
            <a:ext cx="10515600" cy="885177"/>
          </a:xfrm>
          <a:solidFill>
            <a:srgbClr val="BCCFE6"/>
          </a:solidFill>
        </p:spPr>
        <p:txBody>
          <a:bodyPr/>
          <a:lstStyle/>
          <a:p>
            <a:r>
              <a:rPr lang="en-US" dirty="0"/>
              <a:t>Other key assumptions</a:t>
            </a:r>
          </a:p>
        </p:txBody>
      </p:sp>
      <p:sp>
        <p:nvSpPr>
          <p:cNvPr id="6" name="Content Placeholder 5">
            <a:extLst>
              <a:ext uri="{FF2B5EF4-FFF2-40B4-BE49-F238E27FC236}">
                <a16:creationId xmlns:a16="http://schemas.microsoft.com/office/drawing/2014/main" id="{10F9416B-C02D-4AB2-AA6B-7623041E31FA}"/>
              </a:ext>
            </a:extLst>
          </p:cNvPr>
          <p:cNvSpPr>
            <a:spLocks noGrp="1"/>
          </p:cNvSpPr>
          <p:nvPr>
            <p:ph sz="half" idx="1"/>
          </p:nvPr>
        </p:nvSpPr>
        <p:spPr>
          <a:xfrm>
            <a:off x="838200" y="1517715"/>
            <a:ext cx="5181600" cy="4351338"/>
          </a:xfrm>
        </p:spPr>
        <p:txBody>
          <a:bodyPr>
            <a:normAutofit lnSpcReduction="10000"/>
          </a:bodyPr>
          <a:lstStyle/>
          <a:p>
            <a:r>
              <a:rPr lang="en-US" dirty="0"/>
              <a:t>Inflation rate 2.7%/ year (reverting back to the mean from early 1980s to 2005)</a:t>
            </a:r>
          </a:p>
          <a:p>
            <a:r>
              <a:rPr lang="en-US" dirty="0"/>
              <a:t>Increments shown start in 2022</a:t>
            </a:r>
          </a:p>
          <a:p>
            <a:r>
              <a:rPr lang="en-US" dirty="0"/>
              <a:t>BID improvements included in overall construction cost or are public improvements that do not result in use taxes</a:t>
            </a:r>
          </a:p>
          <a:p>
            <a:r>
              <a:rPr lang="en-US" dirty="0"/>
              <a:t>Sales taxes paid by residents outside the URA do not sunset – remaining at 3.2%</a:t>
            </a:r>
          </a:p>
          <a:p>
            <a:endParaRPr lang="en-US" dirty="0"/>
          </a:p>
          <a:p>
            <a:endParaRPr lang="en-US" dirty="0"/>
          </a:p>
        </p:txBody>
      </p:sp>
      <p:sp>
        <p:nvSpPr>
          <p:cNvPr id="7" name="Content Placeholder 6">
            <a:extLst>
              <a:ext uri="{FF2B5EF4-FFF2-40B4-BE49-F238E27FC236}">
                <a16:creationId xmlns:a16="http://schemas.microsoft.com/office/drawing/2014/main" id="{26B04A89-9163-4C53-85D1-677BF9780B4C}"/>
              </a:ext>
            </a:extLst>
          </p:cNvPr>
          <p:cNvSpPr>
            <a:spLocks noGrp="1"/>
          </p:cNvSpPr>
          <p:nvPr>
            <p:ph sz="half" idx="2"/>
          </p:nvPr>
        </p:nvSpPr>
        <p:spPr>
          <a:xfrm>
            <a:off x="6172202" y="1517715"/>
            <a:ext cx="5181600" cy="4351338"/>
          </a:xfrm>
        </p:spPr>
        <p:txBody>
          <a:bodyPr>
            <a:normAutofit lnSpcReduction="10000"/>
          </a:bodyPr>
          <a:lstStyle/>
          <a:p>
            <a:r>
              <a:rPr lang="en-US" dirty="0"/>
              <a:t>Taxable expenditures outside the URA bur inside the City are 20% to 22.5% of income which is a function of occupancy cost which is related to Assessor market values.</a:t>
            </a:r>
          </a:p>
          <a:p>
            <a:r>
              <a:rPr lang="en-US" dirty="0"/>
              <a:t>Spillovers are created by more opportunities in the URA for surrounding neighborhoods which increases residential values, incomes, and taxable expenditures.</a:t>
            </a:r>
          </a:p>
        </p:txBody>
      </p:sp>
      <p:sp>
        <p:nvSpPr>
          <p:cNvPr id="4" name="Footer Placeholder 3">
            <a:extLst>
              <a:ext uri="{FF2B5EF4-FFF2-40B4-BE49-F238E27FC236}">
                <a16:creationId xmlns:a16="http://schemas.microsoft.com/office/drawing/2014/main" id="{C057A52F-DCDF-4C68-8BD2-6E939B003D80}"/>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18B357FB-6562-4008-9883-3D72D684A1A7}"/>
              </a:ext>
            </a:extLst>
          </p:cNvPr>
          <p:cNvSpPr>
            <a:spLocks noGrp="1"/>
          </p:cNvSpPr>
          <p:nvPr>
            <p:ph type="sldNum" sz="quarter" idx="12"/>
          </p:nvPr>
        </p:nvSpPr>
        <p:spPr/>
        <p:txBody>
          <a:bodyPr/>
          <a:lstStyle/>
          <a:p>
            <a:fld id="{48212B4B-809B-44CD-9528-D33DBD0518C2}" type="slidenum">
              <a:rPr lang="en-US" smtClean="0"/>
              <a:t>16</a:t>
            </a:fld>
            <a:endParaRPr lang="en-US" dirty="0"/>
          </a:p>
        </p:txBody>
      </p:sp>
      <p:sp>
        <p:nvSpPr>
          <p:cNvPr id="3" name="Date Placeholder 2">
            <a:extLst>
              <a:ext uri="{FF2B5EF4-FFF2-40B4-BE49-F238E27FC236}">
                <a16:creationId xmlns:a16="http://schemas.microsoft.com/office/drawing/2014/main" id="{3E6E0A26-061B-4694-9FEA-EFB9DCAC28D2}"/>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76452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84E0-7DA8-4F63-B2E9-3F7BACDF77A7}"/>
              </a:ext>
            </a:extLst>
          </p:cNvPr>
          <p:cNvSpPr>
            <a:spLocks noGrp="1"/>
          </p:cNvSpPr>
          <p:nvPr>
            <p:ph type="title"/>
          </p:nvPr>
        </p:nvSpPr>
        <p:spPr>
          <a:solidFill>
            <a:srgbClr val="948A53"/>
          </a:solidFill>
        </p:spPr>
        <p:txBody>
          <a:bodyPr/>
          <a:lstStyle/>
          <a:p>
            <a:r>
              <a:rPr lang="en-US" dirty="0">
                <a:solidFill>
                  <a:schemeClr val="bg1"/>
                </a:solidFill>
              </a:rPr>
              <a:t>Baseline Scenario – If no changes are made and momentum halts in coming few years**</a:t>
            </a:r>
          </a:p>
        </p:txBody>
      </p:sp>
      <p:sp>
        <p:nvSpPr>
          <p:cNvPr id="4" name="Footer Placeholder 3">
            <a:extLst>
              <a:ext uri="{FF2B5EF4-FFF2-40B4-BE49-F238E27FC236}">
                <a16:creationId xmlns:a16="http://schemas.microsoft.com/office/drawing/2014/main" id="{F7BF9CEB-47B7-4AB8-AC42-CD3B26F02D82}"/>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966CD94B-9479-4744-83C5-4FD039252D03}"/>
              </a:ext>
            </a:extLst>
          </p:cNvPr>
          <p:cNvSpPr>
            <a:spLocks noGrp="1"/>
          </p:cNvSpPr>
          <p:nvPr>
            <p:ph type="sldNum" sz="quarter" idx="12"/>
          </p:nvPr>
        </p:nvSpPr>
        <p:spPr/>
        <p:txBody>
          <a:bodyPr/>
          <a:lstStyle/>
          <a:p>
            <a:fld id="{48212B4B-809B-44CD-9528-D33DBD0518C2}" type="slidenum">
              <a:rPr lang="en-US" smtClean="0"/>
              <a:t>17</a:t>
            </a:fld>
            <a:endParaRPr lang="en-US" dirty="0"/>
          </a:p>
        </p:txBody>
      </p:sp>
      <p:sp>
        <p:nvSpPr>
          <p:cNvPr id="8" name="TextBox 7">
            <a:extLst>
              <a:ext uri="{FF2B5EF4-FFF2-40B4-BE49-F238E27FC236}">
                <a16:creationId xmlns:a16="http://schemas.microsoft.com/office/drawing/2014/main" id="{C84DD733-A21D-4BE9-8A11-37CA46ECA08C}"/>
              </a:ext>
            </a:extLst>
          </p:cNvPr>
          <p:cNvSpPr txBox="1"/>
          <p:nvPr/>
        </p:nvSpPr>
        <p:spPr>
          <a:xfrm>
            <a:off x="4747694" y="4283917"/>
            <a:ext cx="3111990" cy="2031325"/>
          </a:xfrm>
          <a:prstGeom prst="rect">
            <a:avLst/>
          </a:prstGeom>
          <a:noFill/>
        </p:spPr>
        <p:txBody>
          <a:bodyPr wrap="square" rtlCol="0">
            <a:spAutoFit/>
          </a:bodyPr>
          <a:lstStyle/>
          <a:p>
            <a:r>
              <a:rPr lang="en-US" dirty="0"/>
              <a:t>Baseline scenario shows increase in taxable sales from the projects listed in the adjacent table.  No new projects after those currently  anticipated for completion by 2023.</a:t>
            </a:r>
          </a:p>
        </p:txBody>
      </p:sp>
      <p:sp>
        <p:nvSpPr>
          <p:cNvPr id="6" name="Date Placeholder 5">
            <a:extLst>
              <a:ext uri="{FF2B5EF4-FFF2-40B4-BE49-F238E27FC236}">
                <a16:creationId xmlns:a16="http://schemas.microsoft.com/office/drawing/2014/main" id="{4C1F2BC2-3169-495B-968B-31829D26A28A}"/>
              </a:ext>
            </a:extLst>
          </p:cNvPr>
          <p:cNvSpPr>
            <a:spLocks noGrp="1"/>
          </p:cNvSpPr>
          <p:nvPr>
            <p:ph type="dt" sz="half" idx="10"/>
          </p:nvPr>
        </p:nvSpPr>
        <p:spPr/>
        <p:txBody>
          <a:bodyPr/>
          <a:lstStyle/>
          <a:p>
            <a:r>
              <a:rPr lang="en-US"/>
              <a:t>8/30/2021</a:t>
            </a:r>
            <a:endParaRPr lang="en-US" dirty="0"/>
          </a:p>
        </p:txBody>
      </p:sp>
      <p:pic>
        <p:nvPicPr>
          <p:cNvPr id="16" name="Picture 15">
            <a:extLst>
              <a:ext uri="{FF2B5EF4-FFF2-40B4-BE49-F238E27FC236}">
                <a16:creationId xmlns:a16="http://schemas.microsoft.com/office/drawing/2014/main" id="{C57D2C11-0D88-4FDF-BDE2-A6E49764DA96}"/>
              </a:ext>
            </a:extLst>
          </p:cNvPr>
          <p:cNvPicPr>
            <a:picLocks noChangeAspect="1"/>
          </p:cNvPicPr>
          <p:nvPr/>
        </p:nvPicPr>
        <p:blipFill>
          <a:blip r:embed="rId2"/>
          <a:stretch>
            <a:fillRect/>
          </a:stretch>
        </p:blipFill>
        <p:spPr>
          <a:xfrm>
            <a:off x="742950" y="4521396"/>
            <a:ext cx="3936284" cy="1319679"/>
          </a:xfrm>
          <a:prstGeom prst="rect">
            <a:avLst/>
          </a:prstGeom>
        </p:spPr>
      </p:pic>
      <p:pic>
        <p:nvPicPr>
          <p:cNvPr id="17" name="Picture 16">
            <a:extLst>
              <a:ext uri="{FF2B5EF4-FFF2-40B4-BE49-F238E27FC236}">
                <a16:creationId xmlns:a16="http://schemas.microsoft.com/office/drawing/2014/main" id="{D9774C8B-CBD6-4459-9D43-679420109DE5}"/>
              </a:ext>
            </a:extLst>
          </p:cNvPr>
          <p:cNvPicPr>
            <a:picLocks noChangeAspect="1"/>
          </p:cNvPicPr>
          <p:nvPr/>
        </p:nvPicPr>
        <p:blipFill>
          <a:blip r:embed="rId3"/>
          <a:stretch>
            <a:fillRect/>
          </a:stretch>
        </p:blipFill>
        <p:spPr>
          <a:xfrm>
            <a:off x="486813" y="1824899"/>
            <a:ext cx="11162261" cy="1023595"/>
          </a:xfrm>
          <a:prstGeom prst="rect">
            <a:avLst/>
          </a:prstGeom>
        </p:spPr>
      </p:pic>
      <p:pic>
        <p:nvPicPr>
          <p:cNvPr id="18" name="Picture 17">
            <a:extLst>
              <a:ext uri="{FF2B5EF4-FFF2-40B4-BE49-F238E27FC236}">
                <a16:creationId xmlns:a16="http://schemas.microsoft.com/office/drawing/2014/main" id="{453EF17A-D9BB-4FD2-91B7-748FEC66B612}"/>
              </a:ext>
            </a:extLst>
          </p:cNvPr>
          <p:cNvPicPr>
            <a:picLocks noChangeAspect="1"/>
          </p:cNvPicPr>
          <p:nvPr/>
        </p:nvPicPr>
        <p:blipFill>
          <a:blip r:embed="rId4"/>
          <a:stretch>
            <a:fillRect/>
          </a:stretch>
        </p:blipFill>
        <p:spPr>
          <a:xfrm>
            <a:off x="2509613" y="3045664"/>
            <a:ext cx="9139461" cy="977785"/>
          </a:xfrm>
          <a:prstGeom prst="rect">
            <a:avLst/>
          </a:prstGeom>
        </p:spPr>
      </p:pic>
      <p:sp>
        <p:nvSpPr>
          <p:cNvPr id="3" name="TextBox 2">
            <a:extLst>
              <a:ext uri="{FF2B5EF4-FFF2-40B4-BE49-F238E27FC236}">
                <a16:creationId xmlns:a16="http://schemas.microsoft.com/office/drawing/2014/main" id="{810A45B7-F969-4DEB-A572-8BC05B66048A}"/>
              </a:ext>
            </a:extLst>
          </p:cNvPr>
          <p:cNvSpPr txBox="1"/>
          <p:nvPr/>
        </p:nvSpPr>
        <p:spPr>
          <a:xfrm>
            <a:off x="8861367" y="4560916"/>
            <a:ext cx="2244437" cy="1200329"/>
          </a:xfrm>
          <a:prstGeom prst="rect">
            <a:avLst/>
          </a:prstGeom>
          <a:noFill/>
        </p:spPr>
        <p:txBody>
          <a:bodyPr wrap="square" rtlCol="0">
            <a:spAutoFit/>
          </a:bodyPr>
          <a:lstStyle/>
          <a:p>
            <a:r>
              <a:rPr lang="en-US" dirty="0"/>
              <a:t>** Baseline scenario is incremental above the TIF realized through 2021</a:t>
            </a:r>
          </a:p>
        </p:txBody>
      </p:sp>
    </p:spTree>
    <p:extLst>
      <p:ext uri="{BB962C8B-B14F-4D97-AF65-F5344CB8AC3E}">
        <p14:creationId xmlns:p14="http://schemas.microsoft.com/office/powerpoint/2010/main" val="283544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5FB6-C68B-4D5A-A3D0-16E92080FFD9}"/>
              </a:ext>
            </a:extLst>
          </p:cNvPr>
          <p:cNvSpPr>
            <a:spLocks noGrp="1"/>
          </p:cNvSpPr>
          <p:nvPr>
            <p:ph type="title"/>
          </p:nvPr>
        </p:nvSpPr>
        <p:spPr>
          <a:xfrm>
            <a:off x="776436" y="327168"/>
            <a:ext cx="10788942" cy="1007989"/>
          </a:xfrm>
          <a:solidFill>
            <a:schemeClr val="accent1">
              <a:lumMod val="20000"/>
              <a:lumOff val="80000"/>
            </a:schemeClr>
          </a:solidFill>
        </p:spPr>
        <p:txBody>
          <a:bodyPr>
            <a:normAutofit fontScale="90000"/>
          </a:bodyPr>
          <a:lstStyle/>
          <a:p>
            <a:r>
              <a:rPr lang="en-US" dirty="0"/>
              <a:t>Maintaining Momentum Scenario – </a:t>
            </a:r>
            <a:r>
              <a:rPr lang="en-US" b="1" dirty="0"/>
              <a:t>Incremental </a:t>
            </a:r>
            <a:r>
              <a:rPr lang="en-US" dirty="0"/>
              <a:t>Commercial Sales Tax Generated</a:t>
            </a:r>
          </a:p>
        </p:txBody>
      </p:sp>
      <p:sp>
        <p:nvSpPr>
          <p:cNvPr id="3" name="Footer Placeholder 2">
            <a:extLst>
              <a:ext uri="{FF2B5EF4-FFF2-40B4-BE49-F238E27FC236}">
                <a16:creationId xmlns:a16="http://schemas.microsoft.com/office/drawing/2014/main" id="{35AF71F0-A053-40D7-9822-3EEB728C58AA}"/>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7BEC4F02-B40B-496C-8314-809E973F615F}"/>
              </a:ext>
            </a:extLst>
          </p:cNvPr>
          <p:cNvSpPr>
            <a:spLocks noGrp="1"/>
          </p:cNvSpPr>
          <p:nvPr>
            <p:ph type="sldNum" sz="quarter" idx="12"/>
          </p:nvPr>
        </p:nvSpPr>
        <p:spPr/>
        <p:txBody>
          <a:bodyPr/>
          <a:lstStyle/>
          <a:p>
            <a:fld id="{48212B4B-809B-44CD-9528-D33DBD0518C2}" type="slidenum">
              <a:rPr lang="en-US" smtClean="0"/>
              <a:t>18</a:t>
            </a:fld>
            <a:endParaRPr lang="en-US" dirty="0"/>
          </a:p>
        </p:txBody>
      </p:sp>
      <p:sp>
        <p:nvSpPr>
          <p:cNvPr id="8" name="TextBox 7">
            <a:extLst>
              <a:ext uri="{FF2B5EF4-FFF2-40B4-BE49-F238E27FC236}">
                <a16:creationId xmlns:a16="http://schemas.microsoft.com/office/drawing/2014/main" id="{B69B0810-2BCC-46AB-AC02-7D761A4774F4}"/>
              </a:ext>
            </a:extLst>
          </p:cNvPr>
          <p:cNvSpPr txBox="1"/>
          <p:nvPr/>
        </p:nvSpPr>
        <p:spPr>
          <a:xfrm>
            <a:off x="589937" y="4167639"/>
            <a:ext cx="2564325" cy="646331"/>
          </a:xfrm>
          <a:prstGeom prst="rect">
            <a:avLst/>
          </a:prstGeom>
          <a:noFill/>
        </p:spPr>
        <p:txBody>
          <a:bodyPr wrap="square" rtlCol="0">
            <a:spAutoFit/>
          </a:bodyPr>
          <a:lstStyle/>
          <a:p>
            <a:r>
              <a:rPr lang="en-US" dirty="0"/>
              <a:t>Same projects developed as Baseline PLUS</a:t>
            </a:r>
          </a:p>
        </p:txBody>
      </p:sp>
      <p:pic>
        <p:nvPicPr>
          <p:cNvPr id="9" name="Picture 8">
            <a:extLst>
              <a:ext uri="{FF2B5EF4-FFF2-40B4-BE49-F238E27FC236}">
                <a16:creationId xmlns:a16="http://schemas.microsoft.com/office/drawing/2014/main" id="{8381D8F3-AC87-416F-B5B5-C51404F50000}"/>
              </a:ext>
            </a:extLst>
          </p:cNvPr>
          <p:cNvPicPr>
            <a:picLocks noChangeAspect="1"/>
          </p:cNvPicPr>
          <p:nvPr/>
        </p:nvPicPr>
        <p:blipFill>
          <a:blip r:embed="rId2"/>
          <a:stretch>
            <a:fillRect/>
          </a:stretch>
        </p:blipFill>
        <p:spPr>
          <a:xfrm>
            <a:off x="623275" y="4813970"/>
            <a:ext cx="4149277" cy="1093608"/>
          </a:xfrm>
          <a:prstGeom prst="rect">
            <a:avLst/>
          </a:prstGeom>
        </p:spPr>
      </p:pic>
      <p:sp>
        <p:nvSpPr>
          <p:cNvPr id="10" name="TextBox 9">
            <a:extLst>
              <a:ext uri="{FF2B5EF4-FFF2-40B4-BE49-F238E27FC236}">
                <a16:creationId xmlns:a16="http://schemas.microsoft.com/office/drawing/2014/main" id="{5B3CD6B9-E3FB-4493-B439-2153EA23374E}"/>
              </a:ext>
            </a:extLst>
          </p:cNvPr>
          <p:cNvSpPr txBox="1"/>
          <p:nvPr/>
        </p:nvSpPr>
        <p:spPr>
          <a:xfrm>
            <a:off x="5452145" y="4298537"/>
            <a:ext cx="5402510" cy="1477328"/>
          </a:xfrm>
          <a:prstGeom prst="rect">
            <a:avLst/>
          </a:prstGeom>
          <a:solidFill>
            <a:schemeClr val="accent1">
              <a:lumMod val="20000"/>
              <a:lumOff val="80000"/>
            </a:schemeClr>
          </a:solidFill>
        </p:spPr>
        <p:txBody>
          <a:bodyPr wrap="square" rtlCol="0">
            <a:spAutoFit/>
          </a:bodyPr>
          <a:lstStyle/>
          <a:p>
            <a:r>
              <a:rPr lang="en-US" dirty="0"/>
              <a:t>By moving sales tax pass thru to 2% and creating incentive to continue developing commercial property with taxable sales, an additional $20.9 million can be generated through 2040  to reimburse private investment in public improvements.</a:t>
            </a:r>
          </a:p>
        </p:txBody>
      </p:sp>
      <p:sp>
        <p:nvSpPr>
          <p:cNvPr id="5" name="Date Placeholder 4">
            <a:extLst>
              <a:ext uri="{FF2B5EF4-FFF2-40B4-BE49-F238E27FC236}">
                <a16:creationId xmlns:a16="http://schemas.microsoft.com/office/drawing/2014/main" id="{6809D484-7A39-4234-B8C4-BDA85E6F3562}"/>
              </a:ext>
            </a:extLst>
          </p:cNvPr>
          <p:cNvSpPr>
            <a:spLocks noGrp="1"/>
          </p:cNvSpPr>
          <p:nvPr>
            <p:ph type="dt" sz="half" idx="10"/>
          </p:nvPr>
        </p:nvSpPr>
        <p:spPr/>
        <p:txBody>
          <a:bodyPr/>
          <a:lstStyle/>
          <a:p>
            <a:r>
              <a:rPr lang="en-US"/>
              <a:t>8/30/2021</a:t>
            </a:r>
            <a:endParaRPr lang="en-US" dirty="0"/>
          </a:p>
        </p:txBody>
      </p:sp>
      <p:pic>
        <p:nvPicPr>
          <p:cNvPr id="11" name="Picture 10">
            <a:extLst>
              <a:ext uri="{FF2B5EF4-FFF2-40B4-BE49-F238E27FC236}">
                <a16:creationId xmlns:a16="http://schemas.microsoft.com/office/drawing/2014/main" id="{B9B1216E-147A-48DE-AAB2-5F551663532C}"/>
              </a:ext>
            </a:extLst>
          </p:cNvPr>
          <p:cNvPicPr>
            <a:picLocks noChangeAspect="1"/>
          </p:cNvPicPr>
          <p:nvPr/>
        </p:nvPicPr>
        <p:blipFill>
          <a:blip r:embed="rId3"/>
          <a:stretch>
            <a:fillRect/>
          </a:stretch>
        </p:blipFill>
        <p:spPr>
          <a:xfrm>
            <a:off x="391736" y="1637110"/>
            <a:ext cx="11321133" cy="1007989"/>
          </a:xfrm>
          <a:prstGeom prst="rect">
            <a:avLst/>
          </a:prstGeom>
        </p:spPr>
      </p:pic>
      <p:pic>
        <p:nvPicPr>
          <p:cNvPr id="12" name="Picture 11">
            <a:extLst>
              <a:ext uri="{FF2B5EF4-FFF2-40B4-BE49-F238E27FC236}">
                <a16:creationId xmlns:a16="http://schemas.microsoft.com/office/drawing/2014/main" id="{B6E72A2F-7DE6-4DA3-9FEC-F165F45CFCFA}"/>
              </a:ext>
            </a:extLst>
          </p:cNvPr>
          <p:cNvPicPr>
            <a:picLocks noChangeAspect="1"/>
          </p:cNvPicPr>
          <p:nvPr/>
        </p:nvPicPr>
        <p:blipFill>
          <a:blip r:embed="rId4"/>
          <a:stretch>
            <a:fillRect/>
          </a:stretch>
        </p:blipFill>
        <p:spPr>
          <a:xfrm>
            <a:off x="2082825" y="2764573"/>
            <a:ext cx="9630044" cy="1007989"/>
          </a:xfrm>
          <a:prstGeom prst="rect">
            <a:avLst/>
          </a:prstGeom>
        </p:spPr>
      </p:pic>
    </p:spTree>
    <p:extLst>
      <p:ext uri="{BB962C8B-B14F-4D97-AF65-F5344CB8AC3E}">
        <p14:creationId xmlns:p14="http://schemas.microsoft.com/office/powerpoint/2010/main" val="298771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1E93-2527-45AC-86F8-1A1FD89154FF}"/>
              </a:ext>
            </a:extLst>
          </p:cNvPr>
          <p:cNvSpPr>
            <a:spLocks noGrp="1"/>
          </p:cNvSpPr>
          <p:nvPr>
            <p:ph type="title"/>
          </p:nvPr>
        </p:nvSpPr>
        <p:spPr>
          <a:xfrm>
            <a:off x="838200" y="365125"/>
            <a:ext cx="7928295" cy="817723"/>
          </a:xfrm>
          <a:solidFill>
            <a:srgbClr val="D4CDBC"/>
          </a:solidFill>
        </p:spPr>
        <p:txBody>
          <a:bodyPr/>
          <a:lstStyle/>
          <a:p>
            <a:r>
              <a:rPr lang="en-US" dirty="0"/>
              <a:t>Use Tax on Construction Materials</a:t>
            </a:r>
          </a:p>
        </p:txBody>
      </p:sp>
      <p:sp>
        <p:nvSpPr>
          <p:cNvPr id="3" name="Footer Placeholder 2">
            <a:extLst>
              <a:ext uri="{FF2B5EF4-FFF2-40B4-BE49-F238E27FC236}">
                <a16:creationId xmlns:a16="http://schemas.microsoft.com/office/drawing/2014/main" id="{A47E7AE6-0064-4C98-AA2D-3D4937702267}"/>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3C78886A-BEA5-48F2-B88A-0E827A751DB3}"/>
              </a:ext>
            </a:extLst>
          </p:cNvPr>
          <p:cNvSpPr>
            <a:spLocks noGrp="1"/>
          </p:cNvSpPr>
          <p:nvPr>
            <p:ph type="sldNum" sz="quarter" idx="12"/>
          </p:nvPr>
        </p:nvSpPr>
        <p:spPr/>
        <p:txBody>
          <a:bodyPr/>
          <a:lstStyle/>
          <a:p>
            <a:fld id="{48212B4B-809B-44CD-9528-D33DBD0518C2}" type="slidenum">
              <a:rPr lang="en-US" smtClean="0"/>
              <a:t>19</a:t>
            </a:fld>
            <a:endParaRPr lang="en-US" dirty="0"/>
          </a:p>
        </p:txBody>
      </p:sp>
      <p:sp>
        <p:nvSpPr>
          <p:cNvPr id="8" name="TextBox 7">
            <a:extLst>
              <a:ext uri="{FF2B5EF4-FFF2-40B4-BE49-F238E27FC236}">
                <a16:creationId xmlns:a16="http://schemas.microsoft.com/office/drawing/2014/main" id="{3D45AE6B-6695-4812-9F24-32FE60C03383}"/>
              </a:ext>
            </a:extLst>
          </p:cNvPr>
          <p:cNvSpPr txBox="1"/>
          <p:nvPr/>
        </p:nvSpPr>
        <p:spPr>
          <a:xfrm>
            <a:off x="726579" y="3969671"/>
            <a:ext cx="3973576" cy="369332"/>
          </a:xfrm>
          <a:prstGeom prst="rect">
            <a:avLst/>
          </a:prstGeom>
          <a:noFill/>
        </p:spPr>
        <p:txBody>
          <a:bodyPr wrap="square" rtlCol="0">
            <a:spAutoFit/>
          </a:bodyPr>
          <a:lstStyle/>
          <a:p>
            <a:r>
              <a:rPr lang="en-US" dirty="0"/>
              <a:t>Incremental construction</a:t>
            </a:r>
          </a:p>
        </p:txBody>
      </p:sp>
      <p:sp>
        <p:nvSpPr>
          <p:cNvPr id="9" name="TextBox 8">
            <a:extLst>
              <a:ext uri="{FF2B5EF4-FFF2-40B4-BE49-F238E27FC236}">
                <a16:creationId xmlns:a16="http://schemas.microsoft.com/office/drawing/2014/main" id="{AB62560D-56D5-4CEC-9B4A-C49E67FDCA55}"/>
              </a:ext>
            </a:extLst>
          </p:cNvPr>
          <p:cNvSpPr txBox="1"/>
          <p:nvPr/>
        </p:nvSpPr>
        <p:spPr>
          <a:xfrm>
            <a:off x="4267200" y="4483377"/>
            <a:ext cx="4777273" cy="1477328"/>
          </a:xfrm>
          <a:prstGeom prst="rect">
            <a:avLst/>
          </a:prstGeom>
          <a:solidFill>
            <a:srgbClr val="D4CDBC"/>
          </a:solidFill>
        </p:spPr>
        <p:txBody>
          <a:bodyPr wrap="square" rtlCol="0">
            <a:spAutoFit/>
          </a:bodyPr>
          <a:lstStyle/>
          <a:p>
            <a:r>
              <a:rPr lang="en-US" dirty="0"/>
              <a:t>It appears the use taxes projected to result as momentum is maintained will accrue only to the City, including its special funds.  At a 3.2% total sales tax rate, the materials can generate $3.6 million through 2040.</a:t>
            </a:r>
          </a:p>
        </p:txBody>
      </p:sp>
      <p:sp>
        <p:nvSpPr>
          <p:cNvPr id="10" name="Date Placeholder 9">
            <a:extLst>
              <a:ext uri="{FF2B5EF4-FFF2-40B4-BE49-F238E27FC236}">
                <a16:creationId xmlns:a16="http://schemas.microsoft.com/office/drawing/2014/main" id="{2B983BCE-023B-40FE-B8EA-F6DCFAD392B0}"/>
              </a:ext>
            </a:extLst>
          </p:cNvPr>
          <p:cNvSpPr>
            <a:spLocks noGrp="1"/>
          </p:cNvSpPr>
          <p:nvPr>
            <p:ph type="dt" sz="half" idx="10"/>
          </p:nvPr>
        </p:nvSpPr>
        <p:spPr/>
        <p:txBody>
          <a:bodyPr/>
          <a:lstStyle/>
          <a:p>
            <a:r>
              <a:rPr lang="en-US"/>
              <a:t>8/30/2021</a:t>
            </a:r>
            <a:endParaRPr lang="en-US" dirty="0"/>
          </a:p>
        </p:txBody>
      </p:sp>
      <p:pic>
        <p:nvPicPr>
          <p:cNvPr id="11" name="Picture 10">
            <a:extLst>
              <a:ext uri="{FF2B5EF4-FFF2-40B4-BE49-F238E27FC236}">
                <a16:creationId xmlns:a16="http://schemas.microsoft.com/office/drawing/2014/main" id="{0B265F35-411E-4FD9-A83C-6DD3206F3F3E}"/>
              </a:ext>
            </a:extLst>
          </p:cNvPr>
          <p:cNvPicPr>
            <a:picLocks noChangeAspect="1"/>
          </p:cNvPicPr>
          <p:nvPr/>
        </p:nvPicPr>
        <p:blipFill>
          <a:blip r:embed="rId2"/>
          <a:stretch>
            <a:fillRect/>
          </a:stretch>
        </p:blipFill>
        <p:spPr>
          <a:xfrm>
            <a:off x="774468" y="4339003"/>
            <a:ext cx="2693017" cy="1954871"/>
          </a:xfrm>
          <a:prstGeom prst="rect">
            <a:avLst/>
          </a:prstGeom>
        </p:spPr>
      </p:pic>
      <p:pic>
        <p:nvPicPr>
          <p:cNvPr id="13" name="Picture 12">
            <a:extLst>
              <a:ext uri="{FF2B5EF4-FFF2-40B4-BE49-F238E27FC236}">
                <a16:creationId xmlns:a16="http://schemas.microsoft.com/office/drawing/2014/main" id="{C8299CFE-2D95-43D4-A8ED-AF116700391C}"/>
              </a:ext>
            </a:extLst>
          </p:cNvPr>
          <p:cNvPicPr>
            <a:picLocks noChangeAspect="1"/>
          </p:cNvPicPr>
          <p:nvPr/>
        </p:nvPicPr>
        <p:blipFill>
          <a:blip r:embed="rId3"/>
          <a:stretch>
            <a:fillRect/>
          </a:stretch>
        </p:blipFill>
        <p:spPr>
          <a:xfrm>
            <a:off x="436071" y="1214193"/>
            <a:ext cx="11259865" cy="1002534"/>
          </a:xfrm>
          <a:prstGeom prst="rect">
            <a:avLst/>
          </a:prstGeom>
        </p:spPr>
      </p:pic>
      <p:pic>
        <p:nvPicPr>
          <p:cNvPr id="14" name="Picture 13">
            <a:extLst>
              <a:ext uri="{FF2B5EF4-FFF2-40B4-BE49-F238E27FC236}">
                <a16:creationId xmlns:a16="http://schemas.microsoft.com/office/drawing/2014/main" id="{48BCE3F6-85F2-45AD-9BF2-3AD53C59C727}"/>
              </a:ext>
            </a:extLst>
          </p:cNvPr>
          <p:cNvPicPr>
            <a:picLocks noChangeAspect="1"/>
          </p:cNvPicPr>
          <p:nvPr/>
        </p:nvPicPr>
        <p:blipFill>
          <a:blip r:embed="rId4"/>
          <a:stretch>
            <a:fillRect/>
          </a:stretch>
        </p:blipFill>
        <p:spPr>
          <a:xfrm>
            <a:off x="1775326" y="2411094"/>
            <a:ext cx="9920610" cy="1038403"/>
          </a:xfrm>
          <a:prstGeom prst="rect">
            <a:avLst/>
          </a:prstGeom>
        </p:spPr>
      </p:pic>
    </p:spTree>
    <p:extLst>
      <p:ext uri="{BB962C8B-B14F-4D97-AF65-F5344CB8AC3E}">
        <p14:creationId xmlns:p14="http://schemas.microsoft.com/office/powerpoint/2010/main" val="26993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88FD41-D462-41FF-9B63-CB5793D6F51A}"/>
              </a:ext>
            </a:extLst>
          </p:cNvPr>
          <p:cNvPicPr>
            <a:picLocks noChangeAspect="1"/>
          </p:cNvPicPr>
          <p:nvPr/>
        </p:nvPicPr>
        <p:blipFill>
          <a:blip r:embed="rId2"/>
          <a:stretch>
            <a:fillRect/>
          </a:stretch>
        </p:blipFill>
        <p:spPr>
          <a:xfrm>
            <a:off x="4131382" y="2074876"/>
            <a:ext cx="3929236" cy="1564987"/>
          </a:xfrm>
          <a:prstGeom prst="rect">
            <a:avLst/>
          </a:prstGeom>
        </p:spPr>
      </p:pic>
      <p:sp>
        <p:nvSpPr>
          <p:cNvPr id="6" name="Oval 5">
            <a:extLst>
              <a:ext uri="{FF2B5EF4-FFF2-40B4-BE49-F238E27FC236}">
                <a16:creationId xmlns:a16="http://schemas.microsoft.com/office/drawing/2014/main" id="{DDB28847-0A4A-4FEE-B77C-E63AE2A37EA0}"/>
              </a:ext>
            </a:extLst>
          </p:cNvPr>
          <p:cNvSpPr/>
          <p:nvPr/>
        </p:nvSpPr>
        <p:spPr>
          <a:xfrm>
            <a:off x="5797254" y="4111870"/>
            <a:ext cx="610133" cy="5818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11" name="Straight Connector 10">
            <a:extLst>
              <a:ext uri="{FF2B5EF4-FFF2-40B4-BE49-F238E27FC236}">
                <a16:creationId xmlns:a16="http://schemas.microsoft.com/office/drawing/2014/main" id="{A92F1B70-6009-4CFE-93BD-B5FCB5215857}"/>
              </a:ext>
            </a:extLst>
          </p:cNvPr>
          <p:cNvCxnSpPr/>
          <p:nvPr/>
        </p:nvCxnSpPr>
        <p:spPr>
          <a:xfrm>
            <a:off x="6742456"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EAC549-7692-475B-A8B8-C216EBEB86B5}"/>
              </a:ext>
            </a:extLst>
          </p:cNvPr>
          <p:cNvCxnSpPr/>
          <p:nvPr/>
        </p:nvCxnSpPr>
        <p:spPr>
          <a:xfrm>
            <a:off x="2813220"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8F9235-C871-4469-8C27-D767C93E1E17}"/>
              </a:ext>
            </a:extLst>
          </p:cNvPr>
          <p:cNvSpPr txBox="1"/>
          <p:nvPr/>
        </p:nvSpPr>
        <p:spPr>
          <a:xfrm>
            <a:off x="612648" y="4841587"/>
            <a:ext cx="10991088" cy="1708160"/>
          </a:xfrm>
          <a:prstGeom prst="rect">
            <a:avLst/>
          </a:prstGeom>
          <a:noFill/>
        </p:spPr>
        <p:txBody>
          <a:bodyPr wrap="square" rtlCol="0">
            <a:spAutoFit/>
          </a:bodyPr>
          <a:lstStyle/>
          <a:p>
            <a:pPr algn="ctr">
              <a:defRPr/>
            </a:pPr>
            <a:r>
              <a:rPr kumimoji="0" lang="en-US" sz="1500" b="0" i="0" u="none" strike="noStrike" kern="1200" cap="none" spc="0" normalizeH="0" baseline="0" noProof="0" dirty="0">
                <a:ln>
                  <a:noFill/>
                </a:ln>
                <a:solidFill>
                  <a:srgbClr val="404040"/>
                </a:solidFill>
                <a:effectLst/>
                <a:uLnTx/>
                <a:uFillTx/>
                <a:latin typeface="Corbel"/>
                <a:ea typeface="+mn-ea"/>
                <a:cs typeface="+mn-cs"/>
              </a:rPr>
              <a:t>Summit Economics, LLC </a:t>
            </a:r>
            <a:r>
              <a:rPr lang="en-US" sz="1500" dirty="0">
                <a:solidFill>
                  <a:srgbClr val="404040"/>
                </a:solidFill>
                <a:latin typeface="Corbel"/>
              </a:rPr>
              <a:t>specializes in empirical research and rigorous analysis to provide objective and quantifiable support for sound decision making.  The firm </a:t>
            </a:r>
            <a:r>
              <a:rPr kumimoji="0" lang="en-US" sz="1500" b="0" i="0" u="none" strike="noStrike" kern="1200" cap="none" spc="0" normalizeH="0" baseline="0" noProof="0" dirty="0">
                <a:ln>
                  <a:noFill/>
                </a:ln>
                <a:solidFill>
                  <a:srgbClr val="404040"/>
                </a:solidFill>
                <a:effectLst/>
                <a:uLnTx/>
                <a:uFillTx/>
                <a:latin typeface="Corbel"/>
                <a:ea typeface="+mn-ea"/>
                <a:cs typeface="+mn-cs"/>
              </a:rPr>
              <a:t>provides research and consulting services in applied socio-economics, public policy, market research, economic impact analysis, real estate research, urban economics, and strategy development. Our most frequent engagements support decision-making, quantify visioning and planning, develop performance metrics, or assist with risk management.</a:t>
            </a:r>
          </a:p>
          <a:p>
            <a:pPr algn="ctr">
              <a:defRPr/>
            </a:pP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a:p>
            <a:pPr algn="ctr">
              <a:defRPr/>
            </a:pPr>
            <a:r>
              <a:rPr kumimoji="0" lang="en-US" sz="1500" b="0" i="0" u="none" strike="noStrike" kern="1200" cap="none" spc="0" normalizeH="0" baseline="0" noProof="0" dirty="0">
                <a:ln>
                  <a:noFill/>
                </a:ln>
                <a:solidFill>
                  <a:srgbClr val="404040"/>
                </a:solidFill>
                <a:effectLst/>
                <a:uLnTx/>
                <a:uFillTx/>
                <a:latin typeface="Corbel"/>
                <a:ea typeface="+mn-ea"/>
                <a:cs typeface="+mn-cs"/>
              </a:rPr>
              <a:t>For more information, please visit </a:t>
            </a:r>
            <a:r>
              <a:rPr kumimoji="0" lang="en-US" sz="1500" b="0" i="0" u="none" strike="noStrike" kern="1200" cap="none" spc="0" normalizeH="0" baseline="0" noProof="0" dirty="0">
                <a:ln>
                  <a:noFill/>
                </a:ln>
                <a:solidFill>
                  <a:srgbClr val="404040"/>
                </a:solidFill>
                <a:effectLst/>
                <a:uLnTx/>
                <a:uFillTx/>
                <a:latin typeface="Corbel"/>
                <a:ea typeface="+mn-ea"/>
                <a:cs typeface="+mn-cs"/>
                <a:hlinkClick r:id="rId3"/>
              </a:rPr>
              <a:t>www.SummitEconomics.com</a:t>
            </a:r>
            <a:r>
              <a:rPr kumimoji="0" lang="en-US" sz="1500" b="0" i="0" u="none" strike="noStrike" kern="1200" cap="none" spc="0" normalizeH="0" baseline="0" noProof="0" dirty="0">
                <a:ln>
                  <a:noFill/>
                </a:ln>
                <a:solidFill>
                  <a:srgbClr val="404040"/>
                </a:solidFill>
                <a:effectLst/>
                <a:uLnTx/>
                <a:uFillTx/>
                <a:latin typeface="Corbel"/>
                <a:ea typeface="+mn-ea"/>
                <a:cs typeface="+mn-cs"/>
              </a:rPr>
              <a:t>, or email paul@summiteconomics.com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p:txBody>
      </p:sp>
      <p:pic>
        <p:nvPicPr>
          <p:cNvPr id="16" name="Picture 15" descr="A close - up of a sign&#10;&#10;Description automatically generated with medium confidence">
            <a:extLst>
              <a:ext uri="{FF2B5EF4-FFF2-40B4-BE49-F238E27FC236}">
                <a16:creationId xmlns:a16="http://schemas.microsoft.com/office/drawing/2014/main" id="{51DB3EFD-3FFB-4D3B-AB1A-84874DD4A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72" y="308253"/>
            <a:ext cx="2006648" cy="1639419"/>
          </a:xfrm>
          <a:prstGeom prst="rect">
            <a:avLst/>
          </a:prstGeom>
        </p:spPr>
      </p:pic>
      <p:sp>
        <p:nvSpPr>
          <p:cNvPr id="19" name="AutoShape 2">
            <a:extLst>
              <a:ext uri="{FF2B5EF4-FFF2-40B4-BE49-F238E27FC236}">
                <a16:creationId xmlns:a16="http://schemas.microsoft.com/office/drawing/2014/main" id="{ACD7464F-4584-413A-BB37-5CC56D8E18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2" name="Date Placeholder 1">
            <a:extLst>
              <a:ext uri="{FF2B5EF4-FFF2-40B4-BE49-F238E27FC236}">
                <a16:creationId xmlns:a16="http://schemas.microsoft.com/office/drawing/2014/main" id="{BCDF93C1-8823-473F-A464-9143FA4F364D}"/>
              </a:ext>
            </a:extLst>
          </p:cNvPr>
          <p:cNvSpPr>
            <a:spLocks noGrp="1"/>
          </p:cNvSpPr>
          <p:nvPr>
            <p:ph type="dt" sz="half" idx="10"/>
          </p:nvPr>
        </p:nvSpPr>
        <p:spPr/>
        <p:txBody>
          <a:bodyPr/>
          <a:lstStyle/>
          <a:p>
            <a:r>
              <a:rPr lang="en-US"/>
              <a:t>8/30/2021</a:t>
            </a:r>
            <a:endParaRPr lang="en-US" dirty="0"/>
          </a:p>
        </p:txBody>
      </p:sp>
      <p:sp>
        <p:nvSpPr>
          <p:cNvPr id="3" name="Footer Placeholder 2">
            <a:extLst>
              <a:ext uri="{FF2B5EF4-FFF2-40B4-BE49-F238E27FC236}">
                <a16:creationId xmlns:a16="http://schemas.microsoft.com/office/drawing/2014/main" id="{52A79BAA-CD09-4467-85C2-D56C2B391955}"/>
              </a:ext>
            </a:extLst>
          </p:cNvPr>
          <p:cNvSpPr>
            <a:spLocks noGrp="1"/>
          </p:cNvSpPr>
          <p:nvPr>
            <p:ph type="ftr" sz="quarter" idx="11"/>
          </p:nvPr>
        </p:nvSpPr>
        <p:spPr/>
        <p:txBody>
          <a:bodyPr/>
          <a:lstStyle/>
          <a:p>
            <a:r>
              <a:rPr lang="en-US"/>
              <a:t>Summit Economics, LLC</a:t>
            </a:r>
            <a:endParaRPr lang="en-US" dirty="0"/>
          </a:p>
        </p:txBody>
      </p:sp>
      <p:sp>
        <p:nvSpPr>
          <p:cNvPr id="4" name="Slide Number Placeholder 3">
            <a:extLst>
              <a:ext uri="{FF2B5EF4-FFF2-40B4-BE49-F238E27FC236}">
                <a16:creationId xmlns:a16="http://schemas.microsoft.com/office/drawing/2014/main" id="{5CB0AB3E-4ED9-4488-A453-68909DF27AF4}"/>
              </a:ext>
            </a:extLst>
          </p:cNvPr>
          <p:cNvSpPr>
            <a:spLocks noGrp="1"/>
          </p:cNvSpPr>
          <p:nvPr>
            <p:ph type="sldNum" sz="quarter" idx="12"/>
          </p:nvPr>
        </p:nvSpPr>
        <p:spPr/>
        <p:txBody>
          <a:bodyPr/>
          <a:lstStyle/>
          <a:p>
            <a:fld id="{48212B4B-809B-44CD-9528-D33DBD0518C2}" type="slidenum">
              <a:rPr lang="en-US" smtClean="0"/>
              <a:t>2</a:t>
            </a:fld>
            <a:endParaRPr lang="en-US" dirty="0"/>
          </a:p>
        </p:txBody>
      </p:sp>
    </p:spTree>
    <p:extLst>
      <p:ext uri="{BB962C8B-B14F-4D97-AF65-F5344CB8AC3E}">
        <p14:creationId xmlns:p14="http://schemas.microsoft.com/office/powerpoint/2010/main" val="9813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E2EC-E442-4918-80DE-AE08AD65D854}"/>
              </a:ext>
            </a:extLst>
          </p:cNvPr>
          <p:cNvSpPr>
            <a:spLocks noGrp="1"/>
          </p:cNvSpPr>
          <p:nvPr>
            <p:ph type="title"/>
          </p:nvPr>
        </p:nvSpPr>
        <p:spPr>
          <a:xfrm>
            <a:off x="838200" y="365125"/>
            <a:ext cx="10515600" cy="1195227"/>
          </a:xfrm>
          <a:solidFill>
            <a:srgbClr val="4F81BD"/>
          </a:solidFill>
        </p:spPr>
        <p:txBody>
          <a:bodyPr>
            <a:normAutofit fontScale="90000"/>
          </a:bodyPr>
          <a:lstStyle/>
          <a:p>
            <a:r>
              <a:rPr lang="en-US" dirty="0">
                <a:solidFill>
                  <a:schemeClr val="bg1"/>
                </a:solidFill>
              </a:rPr>
              <a:t>Sales tax paid on purchases outside the URA by new and higher income residents in the URA</a:t>
            </a:r>
          </a:p>
        </p:txBody>
      </p:sp>
      <p:sp>
        <p:nvSpPr>
          <p:cNvPr id="3" name="Footer Placeholder 2">
            <a:extLst>
              <a:ext uri="{FF2B5EF4-FFF2-40B4-BE49-F238E27FC236}">
                <a16:creationId xmlns:a16="http://schemas.microsoft.com/office/drawing/2014/main" id="{7011BDFC-5740-41FF-978C-6AA3E152FD39}"/>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7D6A35BF-D22B-447A-880F-08B857C6FC23}"/>
              </a:ext>
            </a:extLst>
          </p:cNvPr>
          <p:cNvSpPr>
            <a:spLocks noGrp="1"/>
          </p:cNvSpPr>
          <p:nvPr>
            <p:ph type="sldNum" sz="quarter" idx="12"/>
          </p:nvPr>
        </p:nvSpPr>
        <p:spPr/>
        <p:txBody>
          <a:bodyPr/>
          <a:lstStyle/>
          <a:p>
            <a:fld id="{48212B4B-809B-44CD-9528-D33DBD0518C2}" type="slidenum">
              <a:rPr lang="en-US" smtClean="0"/>
              <a:t>20</a:t>
            </a:fld>
            <a:endParaRPr lang="en-US" dirty="0"/>
          </a:p>
        </p:txBody>
      </p:sp>
      <p:sp>
        <p:nvSpPr>
          <p:cNvPr id="8" name="TextBox 7">
            <a:extLst>
              <a:ext uri="{FF2B5EF4-FFF2-40B4-BE49-F238E27FC236}">
                <a16:creationId xmlns:a16="http://schemas.microsoft.com/office/drawing/2014/main" id="{8A96A163-667B-42E3-A643-5F532EBCB7E0}"/>
              </a:ext>
            </a:extLst>
          </p:cNvPr>
          <p:cNvSpPr txBox="1"/>
          <p:nvPr/>
        </p:nvSpPr>
        <p:spPr>
          <a:xfrm>
            <a:off x="810304" y="4596692"/>
            <a:ext cx="3918858" cy="369332"/>
          </a:xfrm>
          <a:prstGeom prst="rect">
            <a:avLst/>
          </a:prstGeom>
          <a:noFill/>
        </p:spPr>
        <p:txBody>
          <a:bodyPr wrap="square" rtlCol="0">
            <a:spAutoFit/>
          </a:bodyPr>
          <a:lstStyle/>
          <a:p>
            <a:r>
              <a:rPr lang="en-US" dirty="0"/>
              <a:t>Square feet of URA residential included</a:t>
            </a:r>
          </a:p>
        </p:txBody>
      </p:sp>
      <p:sp>
        <p:nvSpPr>
          <p:cNvPr id="9" name="TextBox 8">
            <a:extLst>
              <a:ext uri="{FF2B5EF4-FFF2-40B4-BE49-F238E27FC236}">
                <a16:creationId xmlns:a16="http://schemas.microsoft.com/office/drawing/2014/main" id="{FD8E3969-4836-4F08-A0FE-C3652AFB8F66}"/>
              </a:ext>
            </a:extLst>
          </p:cNvPr>
          <p:cNvSpPr txBox="1"/>
          <p:nvPr/>
        </p:nvSpPr>
        <p:spPr>
          <a:xfrm>
            <a:off x="5323309" y="4209026"/>
            <a:ext cx="5942045" cy="2031325"/>
          </a:xfrm>
          <a:prstGeom prst="rect">
            <a:avLst/>
          </a:prstGeom>
          <a:solidFill>
            <a:srgbClr val="BCCFE6"/>
          </a:solidFill>
        </p:spPr>
        <p:txBody>
          <a:bodyPr wrap="square" rtlCol="0">
            <a:spAutoFit/>
          </a:bodyPr>
          <a:lstStyle/>
          <a:p>
            <a:r>
              <a:rPr lang="en-US" dirty="0"/>
              <a:t>Purchases made outside the URA by new residents in the URA moving into new apartments, townhomes and other residential development plus incremental purchases by slightly higher income residents in the URA netted against the loss of some residents resulting from demolition of residences (agglomeration effect) are shown to generate $4.0 million in additional sales tax to the City and its special funds.  </a:t>
            </a:r>
          </a:p>
        </p:txBody>
      </p:sp>
      <p:sp>
        <p:nvSpPr>
          <p:cNvPr id="10" name="Date Placeholder 9">
            <a:extLst>
              <a:ext uri="{FF2B5EF4-FFF2-40B4-BE49-F238E27FC236}">
                <a16:creationId xmlns:a16="http://schemas.microsoft.com/office/drawing/2014/main" id="{47B9944A-2F22-4CA6-B0DA-138335D96737}"/>
              </a:ext>
            </a:extLst>
          </p:cNvPr>
          <p:cNvSpPr>
            <a:spLocks noGrp="1"/>
          </p:cNvSpPr>
          <p:nvPr>
            <p:ph type="dt" sz="half" idx="10"/>
          </p:nvPr>
        </p:nvSpPr>
        <p:spPr/>
        <p:txBody>
          <a:bodyPr/>
          <a:lstStyle/>
          <a:p>
            <a:r>
              <a:rPr lang="en-US"/>
              <a:t>8/30/2021</a:t>
            </a:r>
            <a:endParaRPr lang="en-US" dirty="0"/>
          </a:p>
        </p:txBody>
      </p:sp>
      <p:pic>
        <p:nvPicPr>
          <p:cNvPr id="11" name="Picture 10">
            <a:extLst>
              <a:ext uri="{FF2B5EF4-FFF2-40B4-BE49-F238E27FC236}">
                <a16:creationId xmlns:a16="http://schemas.microsoft.com/office/drawing/2014/main" id="{C7B30C55-7A21-4547-A94C-7ADC4EF1A971}"/>
              </a:ext>
            </a:extLst>
          </p:cNvPr>
          <p:cNvPicPr>
            <a:picLocks noChangeAspect="1"/>
          </p:cNvPicPr>
          <p:nvPr/>
        </p:nvPicPr>
        <p:blipFill>
          <a:blip r:embed="rId2"/>
          <a:stretch>
            <a:fillRect/>
          </a:stretch>
        </p:blipFill>
        <p:spPr>
          <a:xfrm>
            <a:off x="402821" y="1788627"/>
            <a:ext cx="11202162" cy="1195227"/>
          </a:xfrm>
          <a:prstGeom prst="rect">
            <a:avLst/>
          </a:prstGeom>
        </p:spPr>
      </p:pic>
      <p:pic>
        <p:nvPicPr>
          <p:cNvPr id="12" name="Picture 11">
            <a:extLst>
              <a:ext uri="{FF2B5EF4-FFF2-40B4-BE49-F238E27FC236}">
                <a16:creationId xmlns:a16="http://schemas.microsoft.com/office/drawing/2014/main" id="{BD5C767D-F15C-4B0A-978A-CE32D85FA60F}"/>
              </a:ext>
            </a:extLst>
          </p:cNvPr>
          <p:cNvPicPr>
            <a:picLocks noChangeAspect="1"/>
          </p:cNvPicPr>
          <p:nvPr/>
        </p:nvPicPr>
        <p:blipFill>
          <a:blip r:embed="rId3"/>
          <a:stretch>
            <a:fillRect/>
          </a:stretch>
        </p:blipFill>
        <p:spPr>
          <a:xfrm>
            <a:off x="1129336" y="2983854"/>
            <a:ext cx="10475647" cy="996896"/>
          </a:xfrm>
          <a:prstGeom prst="rect">
            <a:avLst/>
          </a:prstGeom>
        </p:spPr>
      </p:pic>
      <p:pic>
        <p:nvPicPr>
          <p:cNvPr id="13" name="Picture 12">
            <a:extLst>
              <a:ext uri="{FF2B5EF4-FFF2-40B4-BE49-F238E27FC236}">
                <a16:creationId xmlns:a16="http://schemas.microsoft.com/office/drawing/2014/main" id="{270ED602-7C2B-449B-ACA0-5C3297799A27}"/>
              </a:ext>
            </a:extLst>
          </p:cNvPr>
          <p:cNvPicPr>
            <a:picLocks noChangeAspect="1"/>
          </p:cNvPicPr>
          <p:nvPr/>
        </p:nvPicPr>
        <p:blipFill>
          <a:blip r:embed="rId4"/>
          <a:stretch>
            <a:fillRect/>
          </a:stretch>
        </p:blipFill>
        <p:spPr>
          <a:xfrm>
            <a:off x="973455" y="4966023"/>
            <a:ext cx="3633920" cy="719881"/>
          </a:xfrm>
          <a:prstGeom prst="rect">
            <a:avLst/>
          </a:prstGeom>
        </p:spPr>
      </p:pic>
    </p:spTree>
    <p:extLst>
      <p:ext uri="{BB962C8B-B14F-4D97-AF65-F5344CB8AC3E}">
        <p14:creationId xmlns:p14="http://schemas.microsoft.com/office/powerpoint/2010/main" val="2349021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BAD3-3F1E-4911-80F9-37FBE84CCBFF}"/>
              </a:ext>
            </a:extLst>
          </p:cNvPr>
          <p:cNvSpPr>
            <a:spLocks noGrp="1"/>
          </p:cNvSpPr>
          <p:nvPr>
            <p:ph type="title"/>
          </p:nvPr>
        </p:nvSpPr>
        <p:spPr>
          <a:solidFill>
            <a:srgbClr val="948A54"/>
          </a:solidFill>
        </p:spPr>
        <p:txBody>
          <a:bodyPr>
            <a:normAutofit fontScale="90000"/>
          </a:bodyPr>
          <a:lstStyle/>
          <a:p>
            <a:r>
              <a:rPr lang="en-US" dirty="0">
                <a:solidFill>
                  <a:schemeClr val="bg1"/>
                </a:solidFill>
              </a:rPr>
              <a:t>Spillovers from adjacent neighborhoods as a result of the dramatic reduction of blight in the URA</a:t>
            </a:r>
          </a:p>
        </p:txBody>
      </p:sp>
      <p:sp>
        <p:nvSpPr>
          <p:cNvPr id="3" name="Footer Placeholder 2">
            <a:extLst>
              <a:ext uri="{FF2B5EF4-FFF2-40B4-BE49-F238E27FC236}">
                <a16:creationId xmlns:a16="http://schemas.microsoft.com/office/drawing/2014/main" id="{52E8CDAC-D06D-4854-944A-5A80BE2AD312}"/>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F2436DB3-EED1-41FC-B635-6FA400E81079}"/>
              </a:ext>
            </a:extLst>
          </p:cNvPr>
          <p:cNvSpPr>
            <a:spLocks noGrp="1"/>
          </p:cNvSpPr>
          <p:nvPr>
            <p:ph type="sldNum" sz="quarter" idx="12"/>
          </p:nvPr>
        </p:nvSpPr>
        <p:spPr/>
        <p:txBody>
          <a:bodyPr/>
          <a:lstStyle/>
          <a:p>
            <a:fld id="{48212B4B-809B-44CD-9528-D33DBD0518C2}" type="slidenum">
              <a:rPr lang="en-US" smtClean="0"/>
              <a:t>21</a:t>
            </a:fld>
            <a:endParaRPr lang="en-US" dirty="0"/>
          </a:p>
        </p:txBody>
      </p:sp>
      <p:pic>
        <p:nvPicPr>
          <p:cNvPr id="5" name="Picture 4">
            <a:extLst>
              <a:ext uri="{FF2B5EF4-FFF2-40B4-BE49-F238E27FC236}">
                <a16:creationId xmlns:a16="http://schemas.microsoft.com/office/drawing/2014/main" id="{2F19B051-91CC-431B-8B0C-616363D7F7C0}"/>
              </a:ext>
            </a:extLst>
          </p:cNvPr>
          <p:cNvPicPr>
            <a:picLocks noChangeAspect="1"/>
          </p:cNvPicPr>
          <p:nvPr/>
        </p:nvPicPr>
        <p:blipFill>
          <a:blip r:embed="rId2"/>
          <a:stretch>
            <a:fillRect/>
          </a:stretch>
        </p:blipFill>
        <p:spPr>
          <a:xfrm>
            <a:off x="598807" y="2020435"/>
            <a:ext cx="11059168" cy="1049335"/>
          </a:xfrm>
          <a:prstGeom prst="rect">
            <a:avLst/>
          </a:prstGeom>
        </p:spPr>
      </p:pic>
      <p:pic>
        <p:nvPicPr>
          <p:cNvPr id="6" name="Picture 5">
            <a:extLst>
              <a:ext uri="{FF2B5EF4-FFF2-40B4-BE49-F238E27FC236}">
                <a16:creationId xmlns:a16="http://schemas.microsoft.com/office/drawing/2014/main" id="{6EE9643F-104D-4EA9-A6CB-CB82E2A5566A}"/>
              </a:ext>
            </a:extLst>
          </p:cNvPr>
          <p:cNvPicPr>
            <a:picLocks noChangeAspect="1"/>
          </p:cNvPicPr>
          <p:nvPr/>
        </p:nvPicPr>
        <p:blipFill>
          <a:blip r:embed="rId3"/>
          <a:stretch>
            <a:fillRect/>
          </a:stretch>
        </p:blipFill>
        <p:spPr>
          <a:xfrm>
            <a:off x="2790074" y="3255735"/>
            <a:ext cx="8867901" cy="1049334"/>
          </a:xfrm>
          <a:prstGeom prst="rect">
            <a:avLst/>
          </a:prstGeom>
        </p:spPr>
      </p:pic>
      <p:pic>
        <p:nvPicPr>
          <p:cNvPr id="8" name="Picture 7">
            <a:extLst>
              <a:ext uri="{FF2B5EF4-FFF2-40B4-BE49-F238E27FC236}">
                <a16:creationId xmlns:a16="http://schemas.microsoft.com/office/drawing/2014/main" id="{D976B89E-0D32-4342-9714-5A0AD844EAA1}"/>
              </a:ext>
            </a:extLst>
          </p:cNvPr>
          <p:cNvPicPr>
            <a:picLocks noChangeAspect="1"/>
          </p:cNvPicPr>
          <p:nvPr/>
        </p:nvPicPr>
        <p:blipFill>
          <a:blip r:embed="rId4"/>
          <a:stretch>
            <a:fillRect/>
          </a:stretch>
        </p:blipFill>
        <p:spPr>
          <a:xfrm>
            <a:off x="458847" y="4795934"/>
            <a:ext cx="4832118" cy="1448448"/>
          </a:xfrm>
          <a:prstGeom prst="rect">
            <a:avLst/>
          </a:prstGeom>
        </p:spPr>
      </p:pic>
      <p:sp>
        <p:nvSpPr>
          <p:cNvPr id="9" name="TextBox 8">
            <a:extLst>
              <a:ext uri="{FF2B5EF4-FFF2-40B4-BE49-F238E27FC236}">
                <a16:creationId xmlns:a16="http://schemas.microsoft.com/office/drawing/2014/main" id="{10C6DCE1-6B33-436F-B8EA-291C332DB9D9}"/>
              </a:ext>
            </a:extLst>
          </p:cNvPr>
          <p:cNvSpPr txBox="1"/>
          <p:nvPr/>
        </p:nvSpPr>
        <p:spPr>
          <a:xfrm>
            <a:off x="429716" y="4443079"/>
            <a:ext cx="4861249" cy="369332"/>
          </a:xfrm>
          <a:prstGeom prst="rect">
            <a:avLst/>
          </a:prstGeom>
          <a:noFill/>
        </p:spPr>
        <p:txBody>
          <a:bodyPr wrap="square" rtlCol="0">
            <a:spAutoFit/>
          </a:bodyPr>
          <a:lstStyle/>
          <a:p>
            <a:r>
              <a:rPr lang="en-US" dirty="0"/>
              <a:t>Beginning state in adjacent neighborhoods</a:t>
            </a:r>
          </a:p>
        </p:txBody>
      </p:sp>
      <p:sp>
        <p:nvSpPr>
          <p:cNvPr id="10" name="TextBox 9">
            <a:extLst>
              <a:ext uri="{FF2B5EF4-FFF2-40B4-BE49-F238E27FC236}">
                <a16:creationId xmlns:a16="http://schemas.microsoft.com/office/drawing/2014/main" id="{1F73DBFC-D555-4838-A493-239ECCE56471}"/>
              </a:ext>
            </a:extLst>
          </p:cNvPr>
          <p:cNvSpPr txBox="1"/>
          <p:nvPr/>
        </p:nvSpPr>
        <p:spPr>
          <a:xfrm>
            <a:off x="5770359" y="4336063"/>
            <a:ext cx="5887616" cy="2031325"/>
          </a:xfrm>
          <a:prstGeom prst="rect">
            <a:avLst/>
          </a:prstGeom>
          <a:solidFill>
            <a:srgbClr val="D4CDBC"/>
          </a:solidFill>
        </p:spPr>
        <p:txBody>
          <a:bodyPr wrap="square" rtlCol="0">
            <a:spAutoFit/>
          </a:bodyPr>
          <a:lstStyle/>
          <a:p>
            <a:r>
              <a:rPr lang="en-US" dirty="0"/>
              <a:t>Additional purchases are made by slightly higher income households who are occupying slightly higher valued homes.  The greatest impact is likely to come from the Ivywild neighborhood.  Stratton Meadows will take much longer and experience more modest gains.  The total impact is shown to be $1.4 million in additional sales tax receipts to the City and its special funds through 2040</a:t>
            </a:r>
          </a:p>
        </p:txBody>
      </p:sp>
      <p:sp>
        <p:nvSpPr>
          <p:cNvPr id="7" name="Date Placeholder 6">
            <a:extLst>
              <a:ext uri="{FF2B5EF4-FFF2-40B4-BE49-F238E27FC236}">
                <a16:creationId xmlns:a16="http://schemas.microsoft.com/office/drawing/2014/main" id="{C2FAE48E-DF2E-41C6-B812-0A200795A114}"/>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82671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8C64-FCB8-4683-9AB3-520581723722}"/>
              </a:ext>
            </a:extLst>
          </p:cNvPr>
          <p:cNvSpPr>
            <a:spLocks noGrp="1"/>
          </p:cNvSpPr>
          <p:nvPr>
            <p:ph type="title"/>
          </p:nvPr>
        </p:nvSpPr>
        <p:spPr>
          <a:xfrm>
            <a:off x="838200" y="365126"/>
            <a:ext cx="9874541" cy="791872"/>
          </a:xfrm>
          <a:solidFill>
            <a:srgbClr val="D4CDBC"/>
          </a:solidFill>
        </p:spPr>
        <p:txBody>
          <a:bodyPr>
            <a:normAutofit/>
          </a:bodyPr>
          <a:lstStyle/>
          <a:p>
            <a:r>
              <a:rPr lang="en-US" sz="3600" dirty="0"/>
              <a:t>Total Modeling Results – Community Fiscal Benefits</a:t>
            </a:r>
          </a:p>
        </p:txBody>
      </p:sp>
      <p:sp>
        <p:nvSpPr>
          <p:cNvPr id="3" name="Footer Placeholder 2">
            <a:extLst>
              <a:ext uri="{FF2B5EF4-FFF2-40B4-BE49-F238E27FC236}">
                <a16:creationId xmlns:a16="http://schemas.microsoft.com/office/drawing/2014/main" id="{0F0D23E2-77CF-491B-88D2-D64843D70249}"/>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D735309B-C117-473E-9A3F-0B9D441A9D62}"/>
              </a:ext>
            </a:extLst>
          </p:cNvPr>
          <p:cNvSpPr>
            <a:spLocks noGrp="1"/>
          </p:cNvSpPr>
          <p:nvPr>
            <p:ph type="sldNum" sz="quarter" idx="12"/>
          </p:nvPr>
        </p:nvSpPr>
        <p:spPr/>
        <p:txBody>
          <a:bodyPr/>
          <a:lstStyle/>
          <a:p>
            <a:fld id="{48212B4B-809B-44CD-9528-D33DBD0518C2}" type="slidenum">
              <a:rPr lang="en-US" smtClean="0"/>
              <a:t>22</a:t>
            </a:fld>
            <a:endParaRPr lang="en-US" dirty="0"/>
          </a:p>
        </p:txBody>
      </p:sp>
      <p:sp>
        <p:nvSpPr>
          <p:cNvPr id="10" name="TextBox 9">
            <a:extLst>
              <a:ext uri="{FF2B5EF4-FFF2-40B4-BE49-F238E27FC236}">
                <a16:creationId xmlns:a16="http://schemas.microsoft.com/office/drawing/2014/main" id="{96A34378-688D-4097-A40D-085C32A4343B}"/>
              </a:ext>
            </a:extLst>
          </p:cNvPr>
          <p:cNvSpPr txBox="1"/>
          <p:nvPr/>
        </p:nvSpPr>
        <p:spPr>
          <a:xfrm>
            <a:off x="476725" y="3703564"/>
            <a:ext cx="2252293" cy="2585323"/>
          </a:xfrm>
          <a:prstGeom prst="rect">
            <a:avLst/>
          </a:prstGeom>
          <a:solidFill>
            <a:srgbClr val="BCCFE6"/>
          </a:solidFill>
        </p:spPr>
        <p:txBody>
          <a:bodyPr wrap="square" rtlCol="0">
            <a:spAutoFit/>
          </a:bodyPr>
          <a:lstStyle/>
          <a:p>
            <a:r>
              <a:rPr lang="en-US" dirty="0"/>
              <a:t>To the degree tax pass-thru under a TIF pay for public improvements, Colorado Springs receives additional infrastructure and additional sales tax receipts.</a:t>
            </a:r>
          </a:p>
        </p:txBody>
      </p:sp>
      <p:sp>
        <p:nvSpPr>
          <p:cNvPr id="11" name="TextBox 10">
            <a:extLst>
              <a:ext uri="{FF2B5EF4-FFF2-40B4-BE49-F238E27FC236}">
                <a16:creationId xmlns:a16="http://schemas.microsoft.com/office/drawing/2014/main" id="{228A898D-6F1D-4F31-AD41-9AFA15695737}"/>
              </a:ext>
            </a:extLst>
          </p:cNvPr>
          <p:cNvSpPr txBox="1"/>
          <p:nvPr/>
        </p:nvSpPr>
        <p:spPr>
          <a:xfrm>
            <a:off x="2729018" y="5088558"/>
            <a:ext cx="8886633" cy="1200329"/>
          </a:xfrm>
          <a:prstGeom prst="rect">
            <a:avLst/>
          </a:prstGeom>
          <a:solidFill>
            <a:srgbClr val="BCCFE6"/>
          </a:solidFill>
        </p:spPr>
        <p:txBody>
          <a:bodyPr wrap="square" rtlCol="0">
            <a:spAutoFit/>
          </a:bodyPr>
          <a:lstStyle/>
          <a:p>
            <a:r>
              <a:rPr lang="en-US" b="1" dirty="0"/>
              <a:t>The total additional sales and use increment available to reimburse developers for public improvements is forecasted at $20.9 million and the additional increment to the City is $9.0 million by increasing the sales tax rate to 2% and thereby maintaining redevelopment momentum in the URA.</a:t>
            </a:r>
          </a:p>
        </p:txBody>
      </p:sp>
      <p:sp>
        <p:nvSpPr>
          <p:cNvPr id="5" name="Date Placeholder 4">
            <a:extLst>
              <a:ext uri="{FF2B5EF4-FFF2-40B4-BE49-F238E27FC236}">
                <a16:creationId xmlns:a16="http://schemas.microsoft.com/office/drawing/2014/main" id="{686964E1-4C2C-45B3-B300-A5D3003CC70B}"/>
              </a:ext>
            </a:extLst>
          </p:cNvPr>
          <p:cNvSpPr>
            <a:spLocks noGrp="1"/>
          </p:cNvSpPr>
          <p:nvPr>
            <p:ph type="dt" sz="half" idx="10"/>
          </p:nvPr>
        </p:nvSpPr>
        <p:spPr/>
        <p:txBody>
          <a:bodyPr/>
          <a:lstStyle/>
          <a:p>
            <a:r>
              <a:rPr lang="en-US"/>
              <a:t>8/30/2021</a:t>
            </a:r>
            <a:endParaRPr lang="en-US" dirty="0"/>
          </a:p>
        </p:txBody>
      </p:sp>
      <p:pic>
        <p:nvPicPr>
          <p:cNvPr id="6" name="Picture 5">
            <a:extLst>
              <a:ext uri="{FF2B5EF4-FFF2-40B4-BE49-F238E27FC236}">
                <a16:creationId xmlns:a16="http://schemas.microsoft.com/office/drawing/2014/main" id="{76399A58-C92D-4A79-A831-7A8C2E4DABE2}"/>
              </a:ext>
            </a:extLst>
          </p:cNvPr>
          <p:cNvPicPr>
            <a:picLocks noChangeAspect="1"/>
          </p:cNvPicPr>
          <p:nvPr/>
        </p:nvPicPr>
        <p:blipFill>
          <a:blip r:embed="rId2"/>
          <a:stretch>
            <a:fillRect/>
          </a:stretch>
        </p:blipFill>
        <p:spPr>
          <a:xfrm>
            <a:off x="492455" y="1262345"/>
            <a:ext cx="11252389" cy="1796739"/>
          </a:xfrm>
          <a:prstGeom prst="rect">
            <a:avLst/>
          </a:prstGeom>
        </p:spPr>
      </p:pic>
      <p:pic>
        <p:nvPicPr>
          <p:cNvPr id="12" name="Picture 11">
            <a:extLst>
              <a:ext uri="{FF2B5EF4-FFF2-40B4-BE49-F238E27FC236}">
                <a16:creationId xmlns:a16="http://schemas.microsoft.com/office/drawing/2014/main" id="{046FFD1C-318F-4FE4-AC83-8E158FD2CF8B}"/>
              </a:ext>
            </a:extLst>
          </p:cNvPr>
          <p:cNvPicPr>
            <a:picLocks noChangeAspect="1"/>
          </p:cNvPicPr>
          <p:nvPr/>
        </p:nvPicPr>
        <p:blipFill>
          <a:blip r:embed="rId3"/>
          <a:stretch>
            <a:fillRect/>
          </a:stretch>
        </p:blipFill>
        <p:spPr>
          <a:xfrm>
            <a:off x="2799161" y="3181872"/>
            <a:ext cx="8999673" cy="1689385"/>
          </a:xfrm>
          <a:prstGeom prst="rect">
            <a:avLst/>
          </a:prstGeom>
        </p:spPr>
      </p:pic>
    </p:spTree>
    <p:extLst>
      <p:ext uri="{BB962C8B-B14F-4D97-AF65-F5344CB8AC3E}">
        <p14:creationId xmlns:p14="http://schemas.microsoft.com/office/powerpoint/2010/main" val="180071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88F7-CEE1-4FCB-97DB-7DEDEC98B0B6}"/>
              </a:ext>
            </a:extLst>
          </p:cNvPr>
          <p:cNvSpPr>
            <a:spLocks noGrp="1"/>
          </p:cNvSpPr>
          <p:nvPr>
            <p:ph type="title"/>
          </p:nvPr>
        </p:nvSpPr>
        <p:spPr>
          <a:xfrm>
            <a:off x="838200" y="365125"/>
            <a:ext cx="10515600" cy="851279"/>
          </a:xfrm>
        </p:spPr>
        <p:txBody>
          <a:bodyPr/>
          <a:lstStyle/>
          <a:p>
            <a:r>
              <a:rPr lang="en-US" dirty="0"/>
              <a:t>Sources</a:t>
            </a:r>
          </a:p>
        </p:txBody>
      </p:sp>
      <p:sp>
        <p:nvSpPr>
          <p:cNvPr id="5" name="Content Placeholder 4">
            <a:extLst>
              <a:ext uri="{FF2B5EF4-FFF2-40B4-BE49-F238E27FC236}">
                <a16:creationId xmlns:a16="http://schemas.microsoft.com/office/drawing/2014/main" id="{C81B8A2A-7F5C-4AD9-AB8A-052FBA435608}"/>
              </a:ext>
            </a:extLst>
          </p:cNvPr>
          <p:cNvSpPr>
            <a:spLocks noGrp="1"/>
          </p:cNvSpPr>
          <p:nvPr>
            <p:ph idx="1"/>
          </p:nvPr>
        </p:nvSpPr>
        <p:spPr>
          <a:xfrm>
            <a:off x="838200" y="1339064"/>
            <a:ext cx="10515600" cy="4351338"/>
          </a:xfrm>
        </p:spPr>
        <p:txBody>
          <a:bodyPr/>
          <a:lstStyle/>
          <a:p>
            <a:r>
              <a:rPr lang="en-US" dirty="0"/>
              <a:t>Colorado Springs Business Journal</a:t>
            </a:r>
          </a:p>
          <a:p>
            <a:r>
              <a:rPr lang="en-US" dirty="0"/>
              <a:t>URA Website</a:t>
            </a:r>
          </a:p>
          <a:p>
            <a:r>
              <a:rPr lang="en-US" dirty="0"/>
              <a:t>Interviews with Danny Mientka</a:t>
            </a:r>
          </a:p>
          <a:p>
            <a:r>
              <a:rPr lang="en-US" dirty="0"/>
              <a:t>El Paso County Assessor data including census based demographic data</a:t>
            </a:r>
          </a:p>
          <a:p>
            <a:r>
              <a:rPr lang="en-US" dirty="0"/>
              <a:t>Other research conducted by Summit Economics on proximate values</a:t>
            </a:r>
          </a:p>
          <a:p>
            <a:r>
              <a:rPr lang="en-US" dirty="0"/>
              <a:t>Secondary sources</a:t>
            </a:r>
          </a:p>
          <a:p>
            <a:endParaRPr lang="en-US" dirty="0"/>
          </a:p>
        </p:txBody>
      </p:sp>
      <p:sp>
        <p:nvSpPr>
          <p:cNvPr id="3" name="Footer Placeholder 2">
            <a:extLst>
              <a:ext uri="{FF2B5EF4-FFF2-40B4-BE49-F238E27FC236}">
                <a16:creationId xmlns:a16="http://schemas.microsoft.com/office/drawing/2014/main" id="{1C13A2B6-EBBE-4A0B-A6D1-7A466284700A}"/>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41EA7772-E936-47A7-9222-FD6DDDD5AB27}"/>
              </a:ext>
            </a:extLst>
          </p:cNvPr>
          <p:cNvSpPr>
            <a:spLocks noGrp="1"/>
          </p:cNvSpPr>
          <p:nvPr>
            <p:ph type="sldNum" sz="quarter" idx="12"/>
          </p:nvPr>
        </p:nvSpPr>
        <p:spPr/>
        <p:txBody>
          <a:bodyPr/>
          <a:lstStyle/>
          <a:p>
            <a:fld id="{48212B4B-809B-44CD-9528-D33DBD0518C2}" type="slidenum">
              <a:rPr lang="en-US" smtClean="0"/>
              <a:t>23</a:t>
            </a:fld>
            <a:endParaRPr lang="en-US" dirty="0"/>
          </a:p>
        </p:txBody>
      </p:sp>
      <p:sp>
        <p:nvSpPr>
          <p:cNvPr id="6" name="Date Placeholder 5">
            <a:extLst>
              <a:ext uri="{FF2B5EF4-FFF2-40B4-BE49-F238E27FC236}">
                <a16:creationId xmlns:a16="http://schemas.microsoft.com/office/drawing/2014/main" id="{CE4749D7-B66F-42A4-8A11-E973850F4F31}"/>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875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61C0-C85F-4E36-B435-21C19C6F2AC0}"/>
              </a:ext>
            </a:extLst>
          </p:cNvPr>
          <p:cNvSpPr>
            <a:spLocks noGrp="1"/>
          </p:cNvSpPr>
          <p:nvPr>
            <p:ph type="title"/>
          </p:nvPr>
        </p:nvSpPr>
        <p:spPr>
          <a:xfrm>
            <a:off x="512064" y="365125"/>
            <a:ext cx="11146536" cy="887603"/>
          </a:xfrm>
          <a:solidFill>
            <a:srgbClr val="978D59"/>
          </a:solidFill>
        </p:spPr>
        <p:txBody>
          <a:bodyPr>
            <a:normAutofit/>
          </a:bodyPr>
          <a:lstStyle/>
          <a:p>
            <a:pPr algn="ctr"/>
            <a:r>
              <a:rPr lang="en-US" b="1" dirty="0">
                <a:solidFill>
                  <a:schemeClr val="bg1"/>
                </a:solidFill>
              </a:rPr>
              <a:t>Analysis &amp; Documentation Purpose</a:t>
            </a:r>
          </a:p>
        </p:txBody>
      </p:sp>
      <p:sp>
        <p:nvSpPr>
          <p:cNvPr id="5" name="Footer Placeholder 4">
            <a:extLst>
              <a:ext uri="{FF2B5EF4-FFF2-40B4-BE49-F238E27FC236}">
                <a16:creationId xmlns:a16="http://schemas.microsoft.com/office/drawing/2014/main" id="{BDB2D2CD-B91F-46E3-ABC0-06F820E1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Summit Economics, LLC</a:t>
            </a:r>
          </a:p>
        </p:txBody>
      </p:sp>
      <p:sp>
        <p:nvSpPr>
          <p:cNvPr id="6" name="Slide Number Placeholder 5">
            <a:extLst>
              <a:ext uri="{FF2B5EF4-FFF2-40B4-BE49-F238E27FC236}">
                <a16:creationId xmlns:a16="http://schemas.microsoft.com/office/drawing/2014/main" id="{7263DE07-6827-4467-A0B4-AF6A03F1A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212B4B-809B-44CD-9528-D33DBD0518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F30C41E-1415-4E45-B4D7-745E3D9F8D33}"/>
              </a:ext>
            </a:extLst>
          </p:cNvPr>
          <p:cNvSpPr txBox="1"/>
          <p:nvPr/>
        </p:nvSpPr>
        <p:spPr>
          <a:xfrm>
            <a:off x="512064" y="1563624"/>
            <a:ext cx="11146536" cy="1569660"/>
          </a:xfrm>
          <a:prstGeom prst="rect">
            <a:avLst/>
          </a:prstGeom>
          <a:noFill/>
        </p:spPr>
        <p:txBody>
          <a:bodyPr wrap="square" rtlCol="0">
            <a:spAutoFit/>
          </a:bodyPr>
          <a:lstStyle/>
          <a:p>
            <a:r>
              <a:rPr lang="en-US" sz="2400" dirty="0"/>
              <a:t>This analysis and documentation seeks to reasonably forecast the real estate and fiscal impacts of the Nevada/Tejon URA project on Colorado Springs and URA developer interests if the current pass through of 1.5% of taxable sales to the URA and three private developers is increased to 2.0%.</a:t>
            </a:r>
          </a:p>
        </p:txBody>
      </p:sp>
      <p:sp>
        <p:nvSpPr>
          <p:cNvPr id="3" name="Date Placeholder 2">
            <a:extLst>
              <a:ext uri="{FF2B5EF4-FFF2-40B4-BE49-F238E27FC236}">
                <a16:creationId xmlns:a16="http://schemas.microsoft.com/office/drawing/2014/main" id="{BC240B77-19C5-4E2D-B099-16CE45FB5E64}"/>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420762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82C6-9600-49DD-AA72-8B8207284A68}"/>
              </a:ext>
            </a:extLst>
          </p:cNvPr>
          <p:cNvSpPr>
            <a:spLocks noGrp="1"/>
          </p:cNvSpPr>
          <p:nvPr>
            <p:ph type="title"/>
          </p:nvPr>
        </p:nvSpPr>
        <p:spPr>
          <a:xfrm>
            <a:off x="444320" y="319088"/>
            <a:ext cx="6627599" cy="3690850"/>
          </a:xfrm>
          <a:solidFill>
            <a:srgbClr val="978D59"/>
          </a:solidFill>
        </p:spPr>
        <p:txBody>
          <a:bodyPr>
            <a:normAutofit/>
          </a:bodyPr>
          <a:lstStyle/>
          <a:p>
            <a:r>
              <a:rPr lang="en-US" sz="1800" b="1" dirty="0">
                <a:solidFill>
                  <a:schemeClr val="bg1"/>
                </a:solidFill>
              </a:rPr>
              <a:t>The S. Nevada Avenue/Tejon Street Urban Renewal Area (Nevada/Tejon URA) was formed in 2015 to stimulate redevelopment of the blighted S. Nevada and Tejon corridors south of I-25 and adjacent to the Ivywild and Stratton Meadows neighborhoods.  In total the Nevada/Tejon URA is comprised of 142.4 acres.  Unlike most urban renewal areas which have a single private developer receiving local sale tax increments resulting from redevelopment, the Nevada/Tejon URA is siloed with  multiple private developers.  The green and blue  shaded areas on the map are controlled by three development groups and the fourth silo (purple area) is comprised of other properties that are in the area owned by many separate owners whose decisions to redevelop are totally reliant on market conditions.</a:t>
            </a:r>
          </a:p>
        </p:txBody>
      </p:sp>
      <p:sp>
        <p:nvSpPr>
          <p:cNvPr id="5" name="Footer Placeholder 4">
            <a:extLst>
              <a:ext uri="{FF2B5EF4-FFF2-40B4-BE49-F238E27FC236}">
                <a16:creationId xmlns:a16="http://schemas.microsoft.com/office/drawing/2014/main" id="{69D31043-C9C1-455C-8DFC-DE05122986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Summit Economics, LLC</a:t>
            </a:r>
          </a:p>
        </p:txBody>
      </p:sp>
      <p:sp>
        <p:nvSpPr>
          <p:cNvPr id="4" name="Slide Number Placeholder 3">
            <a:extLst>
              <a:ext uri="{FF2B5EF4-FFF2-40B4-BE49-F238E27FC236}">
                <a16:creationId xmlns:a16="http://schemas.microsoft.com/office/drawing/2014/main" id="{D094CD51-F9D0-423F-A516-53774B3434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7F075-2D20-4E1F-BC32-AA4462AB8F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EE2E7E6-485C-4A9D-B3D4-30F9F948516F}"/>
              </a:ext>
            </a:extLst>
          </p:cNvPr>
          <p:cNvPicPr>
            <a:picLocks noChangeAspect="1"/>
          </p:cNvPicPr>
          <p:nvPr/>
        </p:nvPicPr>
        <p:blipFill>
          <a:blip r:embed="rId3"/>
          <a:stretch>
            <a:fillRect/>
          </a:stretch>
        </p:blipFill>
        <p:spPr>
          <a:xfrm rot="5400000">
            <a:off x="6395377" y="1128871"/>
            <a:ext cx="6104345" cy="4600260"/>
          </a:xfrm>
          <a:prstGeom prst="rect">
            <a:avLst/>
          </a:prstGeom>
        </p:spPr>
      </p:pic>
      <p:pic>
        <p:nvPicPr>
          <p:cNvPr id="12" name="Picture 11">
            <a:extLst>
              <a:ext uri="{FF2B5EF4-FFF2-40B4-BE49-F238E27FC236}">
                <a16:creationId xmlns:a16="http://schemas.microsoft.com/office/drawing/2014/main" id="{33746584-095C-4F96-898A-3E446206FFE9}"/>
              </a:ext>
            </a:extLst>
          </p:cNvPr>
          <p:cNvPicPr>
            <a:picLocks noChangeAspect="1"/>
          </p:cNvPicPr>
          <p:nvPr/>
        </p:nvPicPr>
        <p:blipFill>
          <a:blip r:embed="rId4"/>
          <a:stretch>
            <a:fillRect/>
          </a:stretch>
        </p:blipFill>
        <p:spPr>
          <a:xfrm>
            <a:off x="4941763" y="4102217"/>
            <a:ext cx="2130156" cy="2254133"/>
          </a:xfrm>
          <a:prstGeom prst="rect">
            <a:avLst/>
          </a:prstGeom>
        </p:spPr>
      </p:pic>
      <p:sp>
        <p:nvSpPr>
          <p:cNvPr id="3" name="Date Placeholder 2">
            <a:extLst>
              <a:ext uri="{FF2B5EF4-FFF2-40B4-BE49-F238E27FC236}">
                <a16:creationId xmlns:a16="http://schemas.microsoft.com/office/drawing/2014/main" id="{645A1E3F-4565-4876-95CD-7B0273F55291}"/>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0665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89EA-96B5-48EA-836D-2BA448EF8A6E}"/>
              </a:ext>
            </a:extLst>
          </p:cNvPr>
          <p:cNvSpPr>
            <a:spLocks noGrp="1"/>
          </p:cNvSpPr>
          <p:nvPr>
            <p:ph type="title"/>
          </p:nvPr>
        </p:nvSpPr>
        <p:spPr>
          <a:xfrm>
            <a:off x="846589" y="255235"/>
            <a:ext cx="5926494" cy="800945"/>
          </a:xfrm>
          <a:solidFill>
            <a:srgbClr val="948A53"/>
          </a:solidFill>
        </p:spPr>
        <p:txBody>
          <a:bodyPr>
            <a:normAutofit/>
          </a:bodyPr>
          <a:lstStyle/>
          <a:p>
            <a:r>
              <a:rPr lang="en-US" sz="3600" dirty="0">
                <a:solidFill>
                  <a:schemeClr val="bg1"/>
                </a:solidFill>
              </a:rPr>
              <a:t>Four Silos – The Original Intent</a:t>
            </a:r>
          </a:p>
        </p:txBody>
      </p:sp>
      <p:sp>
        <p:nvSpPr>
          <p:cNvPr id="3" name="Footer Placeholder 2">
            <a:extLst>
              <a:ext uri="{FF2B5EF4-FFF2-40B4-BE49-F238E27FC236}">
                <a16:creationId xmlns:a16="http://schemas.microsoft.com/office/drawing/2014/main" id="{30449947-72E4-4731-8252-10BB42BE65C6}"/>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716F60D7-4BB5-4491-81B5-E207BB1A639B}"/>
              </a:ext>
            </a:extLst>
          </p:cNvPr>
          <p:cNvSpPr>
            <a:spLocks noGrp="1"/>
          </p:cNvSpPr>
          <p:nvPr>
            <p:ph type="sldNum" sz="quarter" idx="12"/>
          </p:nvPr>
        </p:nvSpPr>
        <p:spPr/>
        <p:txBody>
          <a:bodyPr/>
          <a:lstStyle/>
          <a:p>
            <a:fld id="{48212B4B-809B-44CD-9528-D33DBD0518C2}" type="slidenum">
              <a:rPr lang="en-US" smtClean="0"/>
              <a:t>5</a:t>
            </a:fld>
            <a:endParaRPr lang="en-US" dirty="0"/>
          </a:p>
        </p:txBody>
      </p:sp>
      <p:pic>
        <p:nvPicPr>
          <p:cNvPr id="5" name="Picture 4">
            <a:extLst>
              <a:ext uri="{FF2B5EF4-FFF2-40B4-BE49-F238E27FC236}">
                <a16:creationId xmlns:a16="http://schemas.microsoft.com/office/drawing/2014/main" id="{88BCDEDC-1F06-459C-A702-6BD853E0D63F}"/>
              </a:ext>
            </a:extLst>
          </p:cNvPr>
          <p:cNvPicPr>
            <a:picLocks noChangeAspect="1"/>
          </p:cNvPicPr>
          <p:nvPr/>
        </p:nvPicPr>
        <p:blipFill>
          <a:blip r:embed="rId2"/>
          <a:stretch>
            <a:fillRect/>
          </a:stretch>
        </p:blipFill>
        <p:spPr>
          <a:xfrm>
            <a:off x="6922112" y="365125"/>
            <a:ext cx="4600661" cy="5953041"/>
          </a:xfrm>
          <a:prstGeom prst="rect">
            <a:avLst/>
          </a:prstGeom>
        </p:spPr>
      </p:pic>
      <p:sp>
        <p:nvSpPr>
          <p:cNvPr id="7" name="TextBox 6">
            <a:extLst>
              <a:ext uri="{FF2B5EF4-FFF2-40B4-BE49-F238E27FC236}">
                <a16:creationId xmlns:a16="http://schemas.microsoft.com/office/drawing/2014/main" id="{1EC85A77-4EB7-4A1E-8749-F75B7D9BA0B1}"/>
              </a:ext>
            </a:extLst>
          </p:cNvPr>
          <p:cNvSpPr txBox="1"/>
          <p:nvPr/>
        </p:nvSpPr>
        <p:spPr>
          <a:xfrm>
            <a:off x="547567" y="1055187"/>
            <a:ext cx="6524538" cy="5478423"/>
          </a:xfrm>
          <a:prstGeom prst="rect">
            <a:avLst/>
          </a:prstGeom>
          <a:noFill/>
        </p:spPr>
        <p:txBody>
          <a:bodyPr wrap="square">
            <a:spAutoFit/>
          </a:bodyPr>
          <a:lstStyle/>
          <a:p>
            <a:r>
              <a:rPr lang="en-US" sz="1400" b="1" i="1" dirty="0">
                <a:solidFill>
                  <a:schemeClr val="dk1"/>
                </a:solidFill>
                <a:effectLst/>
                <a:latin typeface="+mn-lt"/>
                <a:ea typeface="+mn-ea"/>
                <a:cs typeface="+mn-cs"/>
              </a:rPr>
              <a:t>Silo 1 - Development / Redevelopment Potential (SNA Development, Inc./ The Equity Group)</a:t>
            </a:r>
            <a:br>
              <a:rPr lang="en-US" sz="1400" dirty="0"/>
            </a:br>
            <a:r>
              <a:rPr lang="en-US" sz="1400" b="0" i="0" dirty="0">
                <a:solidFill>
                  <a:schemeClr val="dk1"/>
                </a:solidFill>
                <a:effectLst/>
                <a:latin typeface="+mn-lt"/>
                <a:ea typeface="+mn-ea"/>
                <a:cs typeface="+mn-cs"/>
              </a:rPr>
              <a:t>Many of the parcels in Silo 1 are adjacent to the S. Nevada Avenue right-of-way, which is a major arterial roadway in the area.  Potential redevelopment in Silo 1 includes retail shopping centers, pad retail shops and restaurants, office space, lodging and residential units.</a:t>
            </a:r>
            <a:br>
              <a:rPr lang="en-US" sz="1400" dirty="0"/>
            </a:br>
            <a:br>
              <a:rPr lang="en-US" sz="1400" dirty="0"/>
            </a:br>
            <a:r>
              <a:rPr lang="en-US" sz="1400" b="1" i="1" dirty="0">
                <a:solidFill>
                  <a:schemeClr val="dk1"/>
                </a:solidFill>
                <a:effectLst/>
                <a:latin typeface="+mn-lt"/>
                <a:ea typeface="+mn-ea"/>
                <a:cs typeface="+mn-cs"/>
              </a:rPr>
              <a:t>​​Silo 2, Canyon Creek - Development / Redevelopment Potential (Ivywild Core Development, Inc.)</a:t>
            </a:r>
            <a:br>
              <a:rPr lang="en-US" sz="1400" dirty="0"/>
            </a:br>
            <a:r>
              <a:rPr lang="en-US" sz="1400" b="0" i="0" dirty="0">
                <a:solidFill>
                  <a:schemeClr val="dk1"/>
                </a:solidFill>
                <a:effectLst/>
                <a:latin typeface="+mn-lt"/>
                <a:ea typeface="+mn-ea"/>
                <a:cs typeface="+mn-cs"/>
              </a:rPr>
              <a:t>The redevelopment plan for parcels in Canyon Creek include both residential and commercial projects.  Planned residential development includes 45 townhomes and 90 apartments.  Planned commercial development includes a hotel (159 rooms), retail restaurant 4,000 s.f. and 7,000 s.f. up-scale restaurant) and office space (2,500 s.f.)</a:t>
            </a:r>
            <a:br>
              <a:rPr lang="en-US" sz="1400" dirty="0"/>
            </a:br>
            <a:br>
              <a:rPr lang="en-US" sz="1400" dirty="0"/>
            </a:br>
            <a:r>
              <a:rPr lang="en-US" sz="1400" b="1" i="1" dirty="0">
                <a:solidFill>
                  <a:schemeClr val="dk1"/>
                </a:solidFill>
                <a:effectLst/>
                <a:latin typeface="+mn-lt"/>
                <a:ea typeface="+mn-ea"/>
                <a:cs typeface="+mn-cs"/>
              </a:rPr>
              <a:t>Silo 3 - Development / Redevelopment Potential (EVC-HD Nevada South LLC)</a:t>
            </a:r>
            <a:br>
              <a:rPr lang="en-US" sz="1400" dirty="0"/>
            </a:br>
            <a:r>
              <a:rPr lang="en-US" sz="1400" b="0" i="0" dirty="0">
                <a:solidFill>
                  <a:schemeClr val="dk1"/>
                </a:solidFill>
                <a:effectLst/>
                <a:latin typeface="+mn-lt"/>
                <a:ea typeface="+mn-ea"/>
                <a:cs typeface="+mn-cs"/>
              </a:rPr>
              <a:t>Silo 3 is the smallest of the four Silos in the URA.  A Natural Grocers store of approximately 15,000 square feet was opened in 2017.  In-line retail space with approximately 10,000 s.f. was completed in 2017.</a:t>
            </a:r>
            <a:br>
              <a:rPr lang="en-US" sz="1400" dirty="0"/>
            </a:br>
            <a:br>
              <a:rPr lang="en-US" sz="1400" dirty="0"/>
            </a:br>
            <a:r>
              <a:rPr lang="en-US" sz="1400" b="1" i="1" dirty="0">
                <a:solidFill>
                  <a:schemeClr val="dk1"/>
                </a:solidFill>
                <a:effectLst/>
                <a:latin typeface="+mn-lt"/>
                <a:ea typeface="+mn-ea"/>
                <a:cs typeface="+mn-cs"/>
              </a:rPr>
              <a:t>Silo 4 - Development / Redevelopment Potential Silo 4</a:t>
            </a:r>
            <a:r>
              <a:rPr lang="en-US" sz="1400" b="0" i="0" dirty="0">
                <a:solidFill>
                  <a:schemeClr val="dk1"/>
                </a:solidFill>
                <a:effectLst/>
                <a:latin typeface="+mn-lt"/>
                <a:ea typeface="+mn-ea"/>
                <a:cs typeface="+mn-cs"/>
              </a:rPr>
              <a:t> contains 357,000 square feet of existing building area. Currently, development in Silo 4 is split among two broad land use categories; residential (49%) and commercial (44%).  Potential redevelopment in Silo 4 includes in-line or pad retail shops and restaurants, office space and redevelopment of an existing neighborhood shopping center.  </a:t>
            </a:r>
            <a:br>
              <a:rPr lang="en-US" sz="1400" dirty="0"/>
            </a:br>
            <a:endParaRPr lang="en-US" sz="1400" dirty="0"/>
          </a:p>
        </p:txBody>
      </p:sp>
      <p:sp>
        <p:nvSpPr>
          <p:cNvPr id="6" name="Date Placeholder 5">
            <a:extLst>
              <a:ext uri="{FF2B5EF4-FFF2-40B4-BE49-F238E27FC236}">
                <a16:creationId xmlns:a16="http://schemas.microsoft.com/office/drawing/2014/main" id="{EC69466A-D007-4F17-AC23-B426C0E9B06D}"/>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75450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FABE-F799-455E-8D0E-59696F6CAA62}"/>
              </a:ext>
            </a:extLst>
          </p:cNvPr>
          <p:cNvSpPr>
            <a:spLocks noGrp="1"/>
          </p:cNvSpPr>
          <p:nvPr>
            <p:ph type="title"/>
          </p:nvPr>
        </p:nvSpPr>
        <p:spPr>
          <a:xfrm>
            <a:off x="838200" y="365126"/>
            <a:ext cx="10515600" cy="842890"/>
          </a:xfrm>
          <a:solidFill>
            <a:srgbClr val="978D59"/>
          </a:solidFill>
        </p:spPr>
        <p:txBody>
          <a:bodyPr>
            <a:normAutofit/>
          </a:bodyPr>
          <a:lstStyle/>
          <a:p>
            <a:pPr algn="ctr"/>
            <a:r>
              <a:rPr lang="en-US" b="1" dirty="0">
                <a:solidFill>
                  <a:schemeClr val="bg1"/>
                </a:solidFill>
              </a:rPr>
              <a:t>Development Agreements</a:t>
            </a:r>
          </a:p>
        </p:txBody>
      </p:sp>
      <p:sp>
        <p:nvSpPr>
          <p:cNvPr id="5" name="Content Placeholder 4">
            <a:extLst>
              <a:ext uri="{FF2B5EF4-FFF2-40B4-BE49-F238E27FC236}">
                <a16:creationId xmlns:a16="http://schemas.microsoft.com/office/drawing/2014/main" id="{8539909B-C61D-4068-8CF0-6F87A3925DE5}"/>
              </a:ext>
            </a:extLst>
          </p:cNvPr>
          <p:cNvSpPr>
            <a:spLocks noGrp="1"/>
          </p:cNvSpPr>
          <p:nvPr>
            <p:ph sz="half" idx="1"/>
          </p:nvPr>
        </p:nvSpPr>
        <p:spPr>
          <a:xfrm>
            <a:off x="838200" y="2366356"/>
            <a:ext cx="10256520" cy="2862956"/>
          </a:xfrm>
        </p:spPr>
        <p:txBody>
          <a:bodyPr>
            <a:normAutofit/>
          </a:bodyPr>
          <a:lstStyle/>
          <a:p>
            <a:pPr marL="457200" marR="0" lvl="1" indent="0">
              <a:spcBef>
                <a:spcPts val="0"/>
              </a:spcBef>
              <a:spcAft>
                <a:spcPts val="0"/>
              </a:spcAft>
              <a:buNone/>
            </a:pPr>
            <a:r>
              <a:rPr lang="en-US" sz="3200" dirty="0"/>
              <a:t>The three different development agreements are very similar.  The k</a:t>
            </a:r>
            <a:r>
              <a:rPr lang="en-US" sz="3200" dirty="0">
                <a:effectLst/>
                <a:latin typeface="Calibri" panose="020F0502020204030204" pitchFamily="34" charset="0"/>
                <a:ea typeface="Times New Roman" panose="02020603050405020304" pitchFamily="18" charset="0"/>
              </a:rPr>
              <a:t>ey </a:t>
            </a:r>
            <a:r>
              <a:rPr lang="en-US" sz="3200" dirty="0">
                <a:latin typeface="Calibri" panose="020F0502020204030204" pitchFamily="34" charset="0"/>
                <a:ea typeface="Times New Roman" panose="02020603050405020304" pitchFamily="18" charset="0"/>
              </a:rPr>
              <a:t>d</a:t>
            </a:r>
            <a:r>
              <a:rPr lang="en-US" sz="3200" dirty="0">
                <a:effectLst/>
                <a:latin typeface="Calibri" panose="020F0502020204030204" pitchFamily="34" charset="0"/>
                <a:ea typeface="Times New Roman" panose="02020603050405020304" pitchFamily="18" charset="0"/>
              </a:rPr>
              <a:t>ifference between silos is the commitment to apply 4</a:t>
            </a:r>
            <a:r>
              <a:rPr lang="en-US" sz="3200" baseline="30000" dirty="0">
                <a:effectLst/>
                <a:latin typeface="Calibri" panose="020F0502020204030204" pitchFamily="34" charset="0"/>
                <a:ea typeface="Times New Roman" panose="02020603050405020304" pitchFamily="18" charset="0"/>
              </a:rPr>
              <a:t>th</a:t>
            </a:r>
            <a:r>
              <a:rPr lang="en-US" sz="3200" dirty="0">
                <a:effectLst/>
                <a:latin typeface="Calibri" panose="020F0502020204030204" pitchFamily="34" charset="0"/>
                <a:ea typeface="Times New Roman" panose="02020603050405020304" pitchFamily="18" charset="0"/>
              </a:rPr>
              <a:t> Silo’s revenue to SNA Development for completion of Off-site Public Improvements (aka excess </a:t>
            </a:r>
            <a:r>
              <a:rPr lang="en-US" sz="3200" dirty="0">
                <a:latin typeface="Calibri" panose="020F0502020204030204" pitchFamily="34" charset="0"/>
                <a:ea typeface="Times New Roman" panose="02020603050405020304" pitchFamily="18" charset="0"/>
              </a:rPr>
              <a:t>c</a:t>
            </a:r>
            <a:r>
              <a:rPr lang="en-US" sz="3200" dirty="0">
                <a:effectLst/>
                <a:latin typeface="Calibri" panose="020F0502020204030204" pitchFamily="34" charset="0"/>
                <a:ea typeface="Times New Roman" panose="02020603050405020304" pitchFamily="18" charset="0"/>
              </a:rPr>
              <a:t>osts). </a:t>
            </a:r>
            <a:endParaRPr lang="en-US" sz="3200" dirty="0">
              <a:highlight>
                <a:srgbClr val="FFFF00"/>
              </a:highlight>
            </a:endParaRPr>
          </a:p>
          <a:p>
            <a:pPr marL="0" indent="0">
              <a:buNone/>
            </a:pPr>
            <a:endParaRPr lang="en-US" sz="3200" dirty="0">
              <a:highlight>
                <a:srgbClr val="FFFF00"/>
              </a:highlight>
            </a:endParaRPr>
          </a:p>
          <a:p>
            <a:pPr marL="0" indent="0">
              <a:buNone/>
            </a:pPr>
            <a:endParaRPr lang="en-US" sz="3200" dirty="0"/>
          </a:p>
        </p:txBody>
      </p:sp>
      <p:sp>
        <p:nvSpPr>
          <p:cNvPr id="3" name="Footer Placeholder 2">
            <a:extLst>
              <a:ext uri="{FF2B5EF4-FFF2-40B4-BE49-F238E27FC236}">
                <a16:creationId xmlns:a16="http://schemas.microsoft.com/office/drawing/2014/main" id="{6787D42B-82D5-4DEE-8A92-2B9B3D02F846}"/>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4233A6B4-FC80-4864-80C9-AA9771EB1809}"/>
              </a:ext>
            </a:extLst>
          </p:cNvPr>
          <p:cNvSpPr>
            <a:spLocks noGrp="1"/>
          </p:cNvSpPr>
          <p:nvPr>
            <p:ph type="sldNum" sz="quarter" idx="12"/>
          </p:nvPr>
        </p:nvSpPr>
        <p:spPr/>
        <p:txBody>
          <a:bodyPr/>
          <a:lstStyle/>
          <a:p>
            <a:fld id="{48212B4B-809B-44CD-9528-D33DBD0518C2}" type="slidenum">
              <a:rPr lang="en-US" smtClean="0"/>
              <a:t>6</a:t>
            </a:fld>
            <a:endParaRPr lang="en-US" dirty="0"/>
          </a:p>
        </p:txBody>
      </p:sp>
      <p:sp>
        <p:nvSpPr>
          <p:cNvPr id="6" name="Date Placeholder 5">
            <a:extLst>
              <a:ext uri="{FF2B5EF4-FFF2-40B4-BE49-F238E27FC236}">
                <a16:creationId xmlns:a16="http://schemas.microsoft.com/office/drawing/2014/main" id="{478B814B-8A12-4700-A7F3-6C6E4A459161}"/>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107438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8DFE-52AB-4C7E-AD0E-10B820B982D5}"/>
              </a:ext>
            </a:extLst>
          </p:cNvPr>
          <p:cNvSpPr>
            <a:spLocks noGrp="1"/>
          </p:cNvSpPr>
          <p:nvPr>
            <p:ph type="title"/>
          </p:nvPr>
        </p:nvSpPr>
        <p:spPr>
          <a:xfrm>
            <a:off x="838200" y="365125"/>
            <a:ext cx="3809301" cy="817723"/>
          </a:xfrm>
        </p:spPr>
        <p:txBody>
          <a:bodyPr/>
          <a:lstStyle/>
          <a:p>
            <a:r>
              <a:rPr lang="en-US" dirty="0"/>
              <a:t>Current Status</a:t>
            </a:r>
          </a:p>
        </p:txBody>
      </p:sp>
      <p:sp>
        <p:nvSpPr>
          <p:cNvPr id="3" name="Footer Placeholder 2">
            <a:extLst>
              <a:ext uri="{FF2B5EF4-FFF2-40B4-BE49-F238E27FC236}">
                <a16:creationId xmlns:a16="http://schemas.microsoft.com/office/drawing/2014/main" id="{2482E784-FDA6-4488-8AB1-E33ACD0FB243}"/>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D697327F-EA56-4DFC-9578-7BDC59B9A85E}"/>
              </a:ext>
            </a:extLst>
          </p:cNvPr>
          <p:cNvSpPr>
            <a:spLocks noGrp="1"/>
          </p:cNvSpPr>
          <p:nvPr>
            <p:ph type="sldNum" sz="quarter" idx="12"/>
          </p:nvPr>
        </p:nvSpPr>
        <p:spPr/>
        <p:txBody>
          <a:bodyPr/>
          <a:lstStyle/>
          <a:p>
            <a:fld id="{48212B4B-809B-44CD-9528-D33DBD0518C2}" type="slidenum">
              <a:rPr lang="en-US" smtClean="0"/>
              <a:t>7</a:t>
            </a:fld>
            <a:endParaRPr lang="en-US" dirty="0"/>
          </a:p>
        </p:txBody>
      </p:sp>
      <p:sp>
        <p:nvSpPr>
          <p:cNvPr id="6" name="TextBox 5">
            <a:extLst>
              <a:ext uri="{FF2B5EF4-FFF2-40B4-BE49-F238E27FC236}">
                <a16:creationId xmlns:a16="http://schemas.microsoft.com/office/drawing/2014/main" id="{32CE3E9E-8B92-40B3-8DD9-57893D90939C}"/>
              </a:ext>
            </a:extLst>
          </p:cNvPr>
          <p:cNvSpPr txBox="1"/>
          <p:nvPr/>
        </p:nvSpPr>
        <p:spPr>
          <a:xfrm>
            <a:off x="698383" y="1183600"/>
            <a:ext cx="6094602" cy="5078313"/>
          </a:xfrm>
          <a:prstGeom prst="rect">
            <a:avLst/>
          </a:prstGeom>
          <a:noFill/>
        </p:spPr>
        <p:txBody>
          <a:bodyPr wrap="square">
            <a:spAutoFit/>
          </a:bodyPr>
          <a:lstStyle/>
          <a:p>
            <a:r>
              <a:rPr lang="en-US" sz="1800" b="1" i="0" u="sng" dirty="0">
                <a:solidFill>
                  <a:schemeClr val="dk1"/>
                </a:solidFill>
                <a:effectLst/>
                <a:latin typeface="+mn-lt"/>
                <a:ea typeface="+mn-ea"/>
                <a:cs typeface="+mn-cs"/>
              </a:rPr>
              <a:t>​</a:t>
            </a:r>
            <a:r>
              <a:rPr lang="en-US" sz="1800" b="0" i="0" dirty="0">
                <a:solidFill>
                  <a:schemeClr val="dk1"/>
                </a:solidFill>
                <a:effectLst/>
                <a:latin typeface="+mn-lt"/>
                <a:ea typeface="+mn-ea"/>
                <a:cs typeface="+mn-cs"/>
              </a:rPr>
              <a:t>In the past three years, numerous new businesses along Nevada’s west side have been developed.  The Shoppes on South Nevada southwest of Nevada Avenue and Navajo Street are home to Natural Grocers, Chick-fil-A, Five Guys Burgers and Fries, and Zoes Kitchen.  A multi-tenant building northwest of Nevada and Ramona Avenue houses Smashburger, Tokyo’s Joe’s an AT&amp;T store, and European Wax Center. The Canyon Creek Townhome project has completed 19 townhomes and is a second phase of 24-units is under construction. Three additional 25-unit apartment buildings may start construction in 2021 - 2022 along Navajo, Brookside Street and Mount Washington Avenue.  Grading and sitework for</a:t>
            </a:r>
            <a:r>
              <a:rPr lang="en-US" sz="1800" b="0" i="0" baseline="0" dirty="0">
                <a:solidFill>
                  <a:schemeClr val="dk1"/>
                </a:solidFill>
                <a:effectLst/>
                <a:latin typeface="+mn-lt"/>
                <a:ea typeface="+mn-ea"/>
                <a:cs typeface="+mn-cs"/>
              </a:rPr>
              <a:t> a</a:t>
            </a:r>
            <a:r>
              <a:rPr lang="en-US" baseline="0" dirty="0">
                <a:solidFill>
                  <a:schemeClr val="dk1"/>
                </a:solidFill>
              </a:rPr>
              <a:t> 159</a:t>
            </a:r>
            <a:r>
              <a:rPr lang="en-US" sz="1800" b="0" i="0" dirty="0">
                <a:solidFill>
                  <a:srgbClr val="FF0000"/>
                </a:solidFill>
                <a:effectLst/>
                <a:latin typeface="+mn-lt"/>
                <a:ea typeface="+mn-ea"/>
                <a:cs typeface="+mn-cs"/>
              </a:rPr>
              <a:t> </a:t>
            </a:r>
            <a:r>
              <a:rPr lang="en-US" sz="1800" b="0" i="0" dirty="0">
                <a:solidFill>
                  <a:schemeClr val="dk1"/>
                </a:solidFill>
                <a:effectLst/>
                <a:latin typeface="+mn-lt"/>
                <a:ea typeface="+mn-ea"/>
                <a:cs typeface="+mn-cs"/>
              </a:rPr>
              <a:t>room hotel has commenced southeast of the Prime 25 steakhouse.  Creekwalk, a 52,000-square-foot, five building shopping center northwest of Nevada and Cheyenne Road,</a:t>
            </a:r>
            <a:r>
              <a:rPr lang="en-US" sz="1800" b="0" i="0" baseline="0" dirty="0">
                <a:solidFill>
                  <a:schemeClr val="dk1"/>
                </a:solidFill>
                <a:effectLst/>
                <a:latin typeface="+mn-lt"/>
                <a:ea typeface="+mn-ea"/>
                <a:cs typeface="+mn-cs"/>
              </a:rPr>
              <a:t> is 54% leased and scheduled for completion in 2021 along with Cheyenne Creek reclamation to the west of the development.  </a:t>
            </a:r>
            <a:br>
              <a:rPr lang="en-US" dirty="0"/>
            </a:br>
            <a:r>
              <a:rPr lang="en-US" sz="1800" b="0" i="0" dirty="0">
                <a:solidFill>
                  <a:schemeClr val="dk1"/>
                </a:solidFill>
                <a:effectLst/>
                <a:latin typeface="+mn-lt"/>
                <a:ea typeface="+mn-ea"/>
                <a:cs typeface="+mn-cs"/>
              </a:rPr>
              <a:t> </a:t>
            </a:r>
            <a:endParaRPr lang="en-US" dirty="0"/>
          </a:p>
        </p:txBody>
      </p:sp>
      <p:pic>
        <p:nvPicPr>
          <p:cNvPr id="7" name="Picture 6">
            <a:extLst>
              <a:ext uri="{FF2B5EF4-FFF2-40B4-BE49-F238E27FC236}">
                <a16:creationId xmlns:a16="http://schemas.microsoft.com/office/drawing/2014/main" id="{2744D01C-7F0E-4BAA-9EEC-20580119C1E4}"/>
              </a:ext>
            </a:extLst>
          </p:cNvPr>
          <p:cNvPicPr>
            <a:picLocks noChangeAspect="1"/>
          </p:cNvPicPr>
          <p:nvPr/>
        </p:nvPicPr>
        <p:blipFill>
          <a:blip r:embed="rId2"/>
          <a:stretch>
            <a:fillRect/>
          </a:stretch>
        </p:blipFill>
        <p:spPr>
          <a:xfrm>
            <a:off x="6932802" y="365125"/>
            <a:ext cx="4834739" cy="5005644"/>
          </a:xfrm>
          <a:prstGeom prst="rect">
            <a:avLst/>
          </a:prstGeom>
        </p:spPr>
      </p:pic>
      <p:sp>
        <p:nvSpPr>
          <p:cNvPr id="8" name="TextBox 7">
            <a:extLst>
              <a:ext uri="{FF2B5EF4-FFF2-40B4-BE49-F238E27FC236}">
                <a16:creationId xmlns:a16="http://schemas.microsoft.com/office/drawing/2014/main" id="{11663EEF-3729-4CA2-A66F-FB3543DE1781}"/>
              </a:ext>
            </a:extLst>
          </p:cNvPr>
          <p:cNvSpPr txBox="1"/>
          <p:nvPr/>
        </p:nvSpPr>
        <p:spPr>
          <a:xfrm>
            <a:off x="6932802" y="5370769"/>
            <a:ext cx="4834739" cy="830997"/>
          </a:xfrm>
          <a:prstGeom prst="rect">
            <a:avLst/>
          </a:prstGeom>
          <a:noFill/>
        </p:spPr>
        <p:txBody>
          <a:bodyPr wrap="square" rtlCol="0">
            <a:spAutoFit/>
          </a:bodyPr>
          <a:lstStyle/>
          <a:p>
            <a:r>
              <a:rPr lang="en-US" sz="1600" dirty="0"/>
              <a:t>Small segments of Cheyenne Creek are being upgraded by adjacent private redevelopment, but there appears to be no plan for a continuous creek greenway trail.</a:t>
            </a:r>
          </a:p>
        </p:txBody>
      </p:sp>
      <p:sp>
        <p:nvSpPr>
          <p:cNvPr id="5" name="Date Placeholder 4">
            <a:extLst>
              <a:ext uri="{FF2B5EF4-FFF2-40B4-BE49-F238E27FC236}">
                <a16:creationId xmlns:a16="http://schemas.microsoft.com/office/drawing/2014/main" id="{6CF9E71A-2F24-48DD-9AE9-B14FBA45E3FF}"/>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401128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D0DB-0090-4761-BEE2-F10C75BA43DC}"/>
              </a:ext>
            </a:extLst>
          </p:cNvPr>
          <p:cNvSpPr>
            <a:spLocks noGrp="1"/>
          </p:cNvSpPr>
          <p:nvPr>
            <p:ph type="title"/>
          </p:nvPr>
        </p:nvSpPr>
        <p:spPr>
          <a:xfrm>
            <a:off x="494950" y="299194"/>
            <a:ext cx="6065240" cy="708665"/>
          </a:xfrm>
          <a:solidFill>
            <a:srgbClr val="948A54"/>
          </a:solidFill>
        </p:spPr>
        <p:txBody>
          <a:bodyPr>
            <a:normAutofit/>
          </a:bodyPr>
          <a:lstStyle/>
          <a:p>
            <a:r>
              <a:rPr lang="en-US" sz="2400" b="1" dirty="0">
                <a:solidFill>
                  <a:schemeClr val="bg1"/>
                </a:solidFill>
              </a:rPr>
              <a:t>Development Opportunities Remaining by Silo</a:t>
            </a:r>
          </a:p>
        </p:txBody>
      </p:sp>
      <p:sp>
        <p:nvSpPr>
          <p:cNvPr id="3" name="Footer Placeholder 2">
            <a:extLst>
              <a:ext uri="{FF2B5EF4-FFF2-40B4-BE49-F238E27FC236}">
                <a16:creationId xmlns:a16="http://schemas.microsoft.com/office/drawing/2014/main" id="{1703DF9D-6F04-41EF-AE22-3DB128C55AD9}"/>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A61E5C77-C02B-4A4E-93B1-5703620BF5BF}"/>
              </a:ext>
            </a:extLst>
          </p:cNvPr>
          <p:cNvSpPr>
            <a:spLocks noGrp="1"/>
          </p:cNvSpPr>
          <p:nvPr>
            <p:ph type="sldNum" sz="quarter" idx="12"/>
          </p:nvPr>
        </p:nvSpPr>
        <p:spPr/>
        <p:txBody>
          <a:bodyPr/>
          <a:lstStyle/>
          <a:p>
            <a:fld id="{48212B4B-809B-44CD-9528-D33DBD0518C2}" type="slidenum">
              <a:rPr lang="en-US" smtClean="0"/>
              <a:t>8</a:t>
            </a:fld>
            <a:endParaRPr lang="en-US" dirty="0"/>
          </a:p>
        </p:txBody>
      </p:sp>
      <p:pic>
        <p:nvPicPr>
          <p:cNvPr id="14" name="Picture 13">
            <a:extLst>
              <a:ext uri="{FF2B5EF4-FFF2-40B4-BE49-F238E27FC236}">
                <a16:creationId xmlns:a16="http://schemas.microsoft.com/office/drawing/2014/main" id="{40A1FD3C-D6E2-4538-A15D-C558D5834F4D}"/>
              </a:ext>
            </a:extLst>
          </p:cNvPr>
          <p:cNvPicPr>
            <a:picLocks noChangeAspect="1"/>
          </p:cNvPicPr>
          <p:nvPr/>
        </p:nvPicPr>
        <p:blipFill>
          <a:blip r:embed="rId2"/>
          <a:stretch>
            <a:fillRect/>
          </a:stretch>
        </p:blipFill>
        <p:spPr>
          <a:xfrm>
            <a:off x="10452382" y="5133728"/>
            <a:ext cx="1343025" cy="1181100"/>
          </a:xfrm>
          <a:prstGeom prst="rect">
            <a:avLst/>
          </a:prstGeom>
        </p:spPr>
      </p:pic>
      <p:sp>
        <p:nvSpPr>
          <p:cNvPr id="15" name="TextBox 14">
            <a:extLst>
              <a:ext uri="{FF2B5EF4-FFF2-40B4-BE49-F238E27FC236}">
                <a16:creationId xmlns:a16="http://schemas.microsoft.com/office/drawing/2014/main" id="{74359D36-2455-4459-8FA8-161F7FBB4932}"/>
              </a:ext>
            </a:extLst>
          </p:cNvPr>
          <p:cNvSpPr txBox="1"/>
          <p:nvPr/>
        </p:nvSpPr>
        <p:spPr>
          <a:xfrm>
            <a:off x="455147" y="1041807"/>
            <a:ext cx="6278162" cy="5355312"/>
          </a:xfrm>
          <a:prstGeom prst="rect">
            <a:avLst/>
          </a:prstGeom>
          <a:noFill/>
        </p:spPr>
        <p:txBody>
          <a:bodyPr wrap="square" rtlCol="0">
            <a:spAutoFit/>
          </a:bodyPr>
          <a:lstStyle/>
          <a:p>
            <a:r>
              <a:rPr lang="en-US" b="1" dirty="0"/>
              <a:t>EVC – HD:  </a:t>
            </a:r>
            <a:r>
              <a:rPr lang="en-US" dirty="0"/>
              <a:t>Complete</a:t>
            </a:r>
          </a:p>
          <a:p>
            <a:r>
              <a:rPr lang="en-US" b="1" dirty="0"/>
              <a:t>Ivywild Development</a:t>
            </a:r>
            <a:r>
              <a:rPr lang="en-US" dirty="0"/>
              <a:t>: Complete on S. Nevada, remaining lots are primarily residential.  New 159 room hotel across from Ivywild School and 7,500 sf of retail on S Tejon.  With rezoning east of Cheyenne Blvd and Tejon, new commercial possible over time combined with higher density residential, especially with extended creek scaping and pocket greenways?  Future anticipated projects include: 50 apartments Navajo &amp; Brookside, 35 apartment units (Mount Washington Dr,   24 townhomes S. Cascade).</a:t>
            </a:r>
          </a:p>
          <a:p>
            <a:r>
              <a:rPr lang="en-US" b="1" dirty="0"/>
              <a:t>SNA/Equity Group</a:t>
            </a:r>
            <a:r>
              <a:rPr lang="en-US" dirty="0"/>
              <a:t>: Strong potential remaining as a result of Creekwalk followed by 34,500 sf. Creekwalk North including a 23,175 Sprouts (w/ a signed lease) and extensive relationships with other property owners to continue redevelopment.</a:t>
            </a:r>
          </a:p>
          <a:p>
            <a:r>
              <a:rPr lang="en-US" b="1" dirty="0"/>
              <a:t>4</a:t>
            </a:r>
            <a:r>
              <a:rPr lang="en-US" b="1" baseline="30000" dirty="0"/>
              <a:t>th</a:t>
            </a:r>
            <a:r>
              <a:rPr lang="en-US" b="1" dirty="0"/>
              <a:t> Silo TBD</a:t>
            </a:r>
            <a:r>
              <a:rPr lang="en-US" dirty="0"/>
              <a:t>: Fragmented redevelopment should be stirred by other redevelopment occurring. Sales tax TIF pledged to the Equity Group, so to the degree  privately funded public improvements are needed specific to the area, that could be a challenge relative to specific properties.</a:t>
            </a:r>
          </a:p>
        </p:txBody>
      </p:sp>
      <p:pic>
        <p:nvPicPr>
          <p:cNvPr id="6" name="Picture 5">
            <a:extLst>
              <a:ext uri="{FF2B5EF4-FFF2-40B4-BE49-F238E27FC236}">
                <a16:creationId xmlns:a16="http://schemas.microsoft.com/office/drawing/2014/main" id="{44EDDB1F-0272-433F-876D-D5CD85214B2F}"/>
              </a:ext>
            </a:extLst>
          </p:cNvPr>
          <p:cNvPicPr>
            <a:picLocks noChangeAspect="1"/>
          </p:cNvPicPr>
          <p:nvPr/>
        </p:nvPicPr>
        <p:blipFill>
          <a:blip r:embed="rId3"/>
          <a:stretch>
            <a:fillRect/>
          </a:stretch>
        </p:blipFill>
        <p:spPr>
          <a:xfrm>
            <a:off x="6788727" y="345338"/>
            <a:ext cx="5026077" cy="4788390"/>
          </a:xfrm>
          <a:prstGeom prst="rect">
            <a:avLst/>
          </a:prstGeom>
        </p:spPr>
      </p:pic>
      <p:sp>
        <p:nvSpPr>
          <p:cNvPr id="7" name="Date Placeholder 6">
            <a:extLst>
              <a:ext uri="{FF2B5EF4-FFF2-40B4-BE49-F238E27FC236}">
                <a16:creationId xmlns:a16="http://schemas.microsoft.com/office/drawing/2014/main" id="{51464FD4-A393-4F51-8B78-5819C2797F5D}"/>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68989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A520-208E-44A2-AF0F-CE348624FF49}"/>
              </a:ext>
            </a:extLst>
          </p:cNvPr>
          <p:cNvSpPr>
            <a:spLocks noGrp="1"/>
          </p:cNvSpPr>
          <p:nvPr>
            <p:ph type="title"/>
          </p:nvPr>
        </p:nvSpPr>
        <p:spPr>
          <a:solidFill>
            <a:srgbClr val="BCCFE6"/>
          </a:solidFill>
        </p:spPr>
        <p:txBody>
          <a:bodyPr/>
          <a:lstStyle/>
          <a:p>
            <a:pPr algn="ctr"/>
            <a:r>
              <a:rPr lang="en-US" dirty="0"/>
              <a:t>URA &amp; Developer Public/Private Partnership Accounts to Date</a:t>
            </a:r>
          </a:p>
        </p:txBody>
      </p:sp>
      <p:sp>
        <p:nvSpPr>
          <p:cNvPr id="3" name="Footer Placeholder 2">
            <a:extLst>
              <a:ext uri="{FF2B5EF4-FFF2-40B4-BE49-F238E27FC236}">
                <a16:creationId xmlns:a16="http://schemas.microsoft.com/office/drawing/2014/main" id="{208FCC8E-8681-45D6-A063-5175137E199D}"/>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103EC0B6-BC5F-4BDC-A622-06F8F61905E5}"/>
              </a:ext>
            </a:extLst>
          </p:cNvPr>
          <p:cNvSpPr>
            <a:spLocks noGrp="1"/>
          </p:cNvSpPr>
          <p:nvPr>
            <p:ph type="sldNum" sz="quarter" idx="12"/>
          </p:nvPr>
        </p:nvSpPr>
        <p:spPr/>
        <p:txBody>
          <a:bodyPr/>
          <a:lstStyle/>
          <a:p>
            <a:fld id="{48212B4B-809B-44CD-9528-D33DBD0518C2}" type="slidenum">
              <a:rPr lang="en-US" smtClean="0"/>
              <a:t>9</a:t>
            </a:fld>
            <a:endParaRPr lang="en-US" dirty="0"/>
          </a:p>
        </p:txBody>
      </p:sp>
      <p:sp>
        <p:nvSpPr>
          <p:cNvPr id="9" name="Content Placeholder 8">
            <a:extLst>
              <a:ext uri="{FF2B5EF4-FFF2-40B4-BE49-F238E27FC236}">
                <a16:creationId xmlns:a16="http://schemas.microsoft.com/office/drawing/2014/main" id="{DA9DDF27-62CC-442A-9BCB-B940E3DA10D2}"/>
              </a:ext>
            </a:extLst>
          </p:cNvPr>
          <p:cNvSpPr>
            <a:spLocks noGrp="1"/>
          </p:cNvSpPr>
          <p:nvPr>
            <p:ph sz="quarter" idx="4294967295"/>
          </p:nvPr>
        </p:nvSpPr>
        <p:spPr>
          <a:xfrm>
            <a:off x="6501145" y="1854776"/>
            <a:ext cx="5183187" cy="4009737"/>
          </a:xfrm>
        </p:spPr>
        <p:txBody>
          <a:bodyPr>
            <a:normAutofit/>
          </a:bodyPr>
          <a:lstStyle/>
          <a:p>
            <a:pPr marL="0" indent="0">
              <a:buNone/>
            </a:pPr>
            <a:r>
              <a:rPr lang="en-US" sz="2400" dirty="0"/>
              <a:t>An estimated $7.2 million have been invested in public infrastructure by the developers. The level of sales tax URA pass throughs to developers to date totals $846,000.  </a:t>
            </a:r>
          </a:p>
          <a:p>
            <a:pPr marL="0" indent="0">
              <a:buNone/>
            </a:pPr>
            <a:r>
              <a:rPr lang="en-US" sz="2400" b="1" dirty="0"/>
              <a:t>SNA/Equity Group only recouped $136,000 on the $4 million invested in public improvements ($22 million including the BID).  No TIF was received (through 2020) from the 4</a:t>
            </a:r>
            <a:r>
              <a:rPr lang="en-US" sz="2400" b="1" baseline="30000" dirty="0"/>
              <a:t>th</a:t>
            </a:r>
            <a:r>
              <a:rPr lang="en-US" sz="2400" b="1" dirty="0"/>
              <a:t> Silo. </a:t>
            </a:r>
          </a:p>
        </p:txBody>
      </p:sp>
      <p:pic>
        <p:nvPicPr>
          <p:cNvPr id="11" name="Picture 10">
            <a:extLst>
              <a:ext uri="{FF2B5EF4-FFF2-40B4-BE49-F238E27FC236}">
                <a16:creationId xmlns:a16="http://schemas.microsoft.com/office/drawing/2014/main" id="{2D47E95C-AA1D-4331-B7F6-1F2FE91EE20A}"/>
              </a:ext>
            </a:extLst>
          </p:cNvPr>
          <p:cNvPicPr>
            <a:picLocks noChangeAspect="1"/>
          </p:cNvPicPr>
          <p:nvPr/>
        </p:nvPicPr>
        <p:blipFill>
          <a:blip r:embed="rId2"/>
          <a:stretch>
            <a:fillRect/>
          </a:stretch>
        </p:blipFill>
        <p:spPr>
          <a:xfrm>
            <a:off x="405764" y="1854777"/>
            <a:ext cx="6003625" cy="4334886"/>
          </a:xfrm>
          <a:prstGeom prst="rect">
            <a:avLst/>
          </a:prstGeom>
        </p:spPr>
      </p:pic>
      <p:sp>
        <p:nvSpPr>
          <p:cNvPr id="12" name="Date Placeholder 11">
            <a:extLst>
              <a:ext uri="{FF2B5EF4-FFF2-40B4-BE49-F238E27FC236}">
                <a16:creationId xmlns:a16="http://schemas.microsoft.com/office/drawing/2014/main" id="{161DE4E3-0262-4EBC-B444-4209B2F33CEF}"/>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7113050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2420</Words>
  <Application>Microsoft Office PowerPoint</Application>
  <PresentationFormat>Widescreen</PresentationFormat>
  <Paragraphs>173</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Corbel</vt:lpstr>
      <vt:lpstr>1_Office Theme</vt:lpstr>
      <vt:lpstr>PowerPoint Presentation</vt:lpstr>
      <vt:lpstr>PowerPoint Presentation</vt:lpstr>
      <vt:lpstr>Analysis &amp; Documentation Purpose</vt:lpstr>
      <vt:lpstr>The S. Nevada Avenue/Tejon Street Urban Renewal Area (Nevada/Tejon URA) was formed in 2015 to stimulate redevelopment of the blighted S. Nevada and Tejon corridors south of I-25 and adjacent to the Ivywild and Stratton Meadows neighborhoods.  In total the Nevada/Tejon URA is comprised of 142.4 acres.  Unlike most urban renewal areas which have a single private developer receiving local sale tax increments resulting from redevelopment, the Nevada/Tejon URA is siloed with  multiple private developers.  The green and blue  shaded areas on the map are controlled by three development groups and the fourth silo (purple area) is comprised of other properties that are in the area owned by many separate owners whose decisions to redevelop are totally reliant on market conditions.</vt:lpstr>
      <vt:lpstr>Four Silos – The Original Intent</vt:lpstr>
      <vt:lpstr>Development Agreements</vt:lpstr>
      <vt:lpstr>Current Status</vt:lpstr>
      <vt:lpstr>Development Opportunities Remaining by Silo</vt:lpstr>
      <vt:lpstr>URA &amp; Developer Public/Private Partnership Accounts to Date</vt:lpstr>
      <vt:lpstr>Public Improvements to Date</vt:lpstr>
      <vt:lpstr>Completed  Public Improvements by Developers</vt:lpstr>
      <vt:lpstr>Planned Public Improvements – Creekwalk North</vt:lpstr>
      <vt:lpstr>Conclusions that drive modeling</vt:lpstr>
      <vt:lpstr>The fundamental threat &amp; opportunity</vt:lpstr>
      <vt:lpstr>Fiscal impacts considered – Sales &amp; Use Tax Only</vt:lpstr>
      <vt:lpstr>Other key assumptions</vt:lpstr>
      <vt:lpstr>Baseline Scenario – If no changes are made and momentum halts in coming few years**</vt:lpstr>
      <vt:lpstr>Maintaining Momentum Scenario – Incremental Commercial Sales Tax Generated</vt:lpstr>
      <vt:lpstr>Use Tax on Construction Materials</vt:lpstr>
      <vt:lpstr>Sales tax paid on purchases outside the URA by new and higher income residents in the URA</vt:lpstr>
      <vt:lpstr>Spillovers from adjacent neighborhoods as a result of the dramatic reduction of blight in the URA</vt:lpstr>
      <vt:lpstr>Total Modeling Results – Community Fiscal Benefits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of the local tourism Sector to Climate Variability  Strategic possibilities for Steamboat Springs D R A F T</dc:title>
  <dc:creator>Jason Doedderlein</dc:creator>
  <cp:lastModifiedBy>Dean Beukema</cp:lastModifiedBy>
  <cp:revision>63</cp:revision>
  <dcterms:created xsi:type="dcterms:W3CDTF">2021-01-30T17:34:30Z</dcterms:created>
  <dcterms:modified xsi:type="dcterms:W3CDTF">2021-09-19T18:13:21Z</dcterms:modified>
</cp:coreProperties>
</file>